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ppt/tags/tag9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0.xml" ContentType="application/vnd.openxmlformats-officedocument.presentationml.tags+xml"/>
  <Override PartName="/ppt/notesSlides/notesSlide24.xml" ContentType="application/vnd.openxmlformats-officedocument.presentationml.notesSlide+xml"/>
  <Override PartName="/ppt/tags/tag1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2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5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16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17.xml" ContentType="application/vnd.openxmlformats-officedocument.presentationml.tags+xml"/>
  <Override PartName="/ppt/notesSlides/notesSlide42.xml" ContentType="application/vnd.openxmlformats-officedocument.presentationml.notesSlide+xml"/>
  <Override PartName="/ppt/tags/tag18.xml" ContentType="application/vnd.openxmlformats-officedocument.presentationml.tags+xml"/>
  <Override PartName="/ppt/notesSlides/notesSlide4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4.xml" ContentType="application/vnd.openxmlformats-officedocument.presentationml.notesSlide+xml"/>
  <Override PartName="/ppt/tags/tag21.xml" ContentType="application/vnd.openxmlformats-officedocument.presentationml.tags+xml"/>
  <Override PartName="/ppt/notesSlides/notesSlide45.xml" ContentType="application/vnd.openxmlformats-officedocument.presentationml.notesSlide+xml"/>
  <Override PartName="/ppt/tags/tag22.xml" ContentType="application/vnd.openxmlformats-officedocument.presentationml.tags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7" r:id="rId7"/>
    <p:sldId id="266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4" r:id="rId24"/>
    <p:sldId id="285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43"/>
    <p:restoredTop sz="92610"/>
  </p:normalViewPr>
  <p:slideViewPr>
    <p:cSldViewPr snapToGrid="0" snapToObjects="1">
      <p:cViewPr>
        <p:scale>
          <a:sx n="99" d="100"/>
          <a:sy n="99" d="100"/>
        </p:scale>
        <p:origin x="760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EA307-8C2B-874D-806B-D50BB48F7F1C}" type="datetimeFigureOut">
              <a:rPr lang="en-US" smtClean="0"/>
              <a:t>4/14/17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69749-4CBC-8B46-91D2-D27AA1D9E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0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F6CC55B1-C22F-4B46-B341-BA1EF240EA7B}" type="slidenum">
              <a:rPr lang="en-US" sz="1200">
                <a:latin typeface="Times New Roman" charset="0"/>
              </a:rPr>
              <a:pPr/>
              <a:t>6</a:t>
            </a:fld>
            <a:endParaRPr lang="en-US" sz="1200">
              <a:latin typeface="Times New Roman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5E898B9E-D7F4-B543-B4DC-473BCCF53EB3}" type="slidenum">
              <a:rPr lang="en-US" sz="1200">
                <a:latin typeface="Times New Roman" charset="0"/>
              </a:rPr>
              <a:pPr/>
              <a:t>15</a:t>
            </a:fld>
            <a:endParaRPr lang="en-US" sz="1200">
              <a:latin typeface="Times New Roman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FDB930E-4863-3C40-BFB8-D39D6DE1A4E1}" type="slidenum">
              <a:rPr lang="en-US" sz="1200">
                <a:latin typeface="Times New Roman" charset="0"/>
              </a:rPr>
              <a:pPr/>
              <a:t>16</a:t>
            </a:fld>
            <a:endParaRPr lang="en-US" sz="1200">
              <a:latin typeface="Times New Roman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1F4E1CB-0F3A-854F-8E90-C226696A1AEF}" type="slidenum">
              <a:rPr lang="en-US" sz="1200">
                <a:latin typeface="Times New Roman" charset="0"/>
              </a:rPr>
              <a:pPr/>
              <a:t>17</a:t>
            </a:fld>
            <a:endParaRPr lang="en-US" sz="1200">
              <a:latin typeface="Times New Roman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8FA4C84-4414-EE45-9527-5EE1FF65DC9A}" type="slidenum">
              <a:rPr lang="en-US" sz="1200">
                <a:latin typeface="Times New Roman" charset="0"/>
              </a:rPr>
              <a:pPr/>
              <a:t>18</a:t>
            </a:fld>
            <a:endParaRPr lang="en-US" sz="1200">
              <a:latin typeface="Times New Roman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B529A89-D413-F249-9A74-C75C39606CBF}" type="slidenum">
              <a:rPr lang="en-US" sz="1200">
                <a:latin typeface="Times New Roman" charset="0"/>
              </a:rPr>
              <a:pPr/>
              <a:t>19</a:t>
            </a:fld>
            <a:endParaRPr lang="en-US" sz="1200">
              <a:latin typeface="Times New Roman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12191E47-09C0-1044-9951-B5F86F51BE2F}" type="slidenum">
              <a:rPr lang="en-US" sz="1200">
                <a:latin typeface="Times New Roman" charset="0"/>
              </a:rPr>
              <a:pPr/>
              <a:t>20</a:t>
            </a:fld>
            <a:endParaRPr lang="en-US" sz="1200">
              <a:latin typeface="Times New Roman" charset="0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BD14EF9-A259-9D45-8A9E-206047AEB1BC}" type="slidenum">
              <a:rPr lang="en-US" sz="1200">
                <a:latin typeface="Times New Roman" charset="0"/>
              </a:rPr>
              <a:pPr/>
              <a:t>21</a:t>
            </a:fld>
            <a:endParaRPr lang="en-US" sz="1200">
              <a:latin typeface="Times New Roman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7F713D1-B045-A440-A844-C8B0C03D4A7C}" type="slidenum">
              <a:rPr lang="en-US" sz="1200">
                <a:latin typeface="Times New Roman" charset="0"/>
              </a:rPr>
              <a:pPr/>
              <a:t>22</a:t>
            </a:fld>
            <a:endParaRPr lang="en-US" sz="1200">
              <a:latin typeface="Times New Roman" charset="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6150705F-C855-894B-ABA9-F67553E419B4}" type="slidenum">
              <a:rPr lang="en-US" sz="1200">
                <a:latin typeface="Times New Roman" charset="0"/>
              </a:rPr>
              <a:pPr/>
              <a:t>23</a:t>
            </a:fld>
            <a:endParaRPr lang="en-US" sz="1200">
              <a:latin typeface="Times New Roman" charset="0"/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F1D8B60B-65EC-AC46-BFD3-1FEB5A85E620}" type="slidenum">
              <a:rPr lang="en-US" sz="1200">
                <a:latin typeface="Times New Roman" charset="0"/>
              </a:rPr>
              <a:pPr/>
              <a:t>24</a:t>
            </a:fld>
            <a:endParaRPr lang="en-US" sz="1200">
              <a:latin typeface="Times New Roman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AE59D4A-6802-D040-BCD1-1564A2E8F6BB}" type="slidenum">
              <a:rPr lang="en-US" sz="1200">
                <a:latin typeface="Times New Roman" charset="0"/>
              </a:rPr>
              <a:pPr/>
              <a:t>7</a:t>
            </a:fld>
            <a:endParaRPr lang="en-US" sz="1200">
              <a:latin typeface="Times New Roman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23A6CC66-6682-9D4B-B5C6-64276AC8AE3C}" type="slidenum">
              <a:rPr lang="en-US" sz="1200">
                <a:latin typeface="Times New Roman" charset="0"/>
              </a:rPr>
              <a:pPr/>
              <a:t>25</a:t>
            </a:fld>
            <a:endParaRPr lang="en-US" sz="1200">
              <a:latin typeface="Times New Roman" charset="0"/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0A169CBA-6208-AF44-863F-E5B09AF079DA}" type="slidenum">
              <a:rPr lang="en-US" sz="1200">
                <a:latin typeface="Times New Roman" charset="0"/>
              </a:rPr>
              <a:pPr/>
              <a:t>26</a:t>
            </a:fld>
            <a:endParaRPr lang="en-US" sz="1200">
              <a:latin typeface="Times New Roman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68EACCE-1499-D145-A7BD-7702838B69EC}" type="slidenum">
              <a:rPr lang="en-US" sz="1200">
                <a:latin typeface="Times New Roman" charset="0"/>
              </a:rPr>
              <a:pPr/>
              <a:t>27</a:t>
            </a:fld>
            <a:endParaRPr lang="en-US" sz="1200">
              <a:latin typeface="Times New Roman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45601514-2FB3-F94F-8E23-498FA6366FF7}" type="slidenum">
              <a:rPr lang="en-US" sz="1200">
                <a:latin typeface="Times New Roman" charset="0"/>
              </a:rPr>
              <a:pPr/>
              <a:t>28</a:t>
            </a:fld>
            <a:endParaRPr lang="en-US" sz="1200">
              <a:latin typeface="Times New Roman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CEAA7361-8BE5-0B42-9A23-9CAF0719524C}" type="slidenum">
              <a:rPr lang="en-US" sz="1200">
                <a:latin typeface="Times New Roman" charset="0"/>
              </a:rPr>
              <a:pPr/>
              <a:t>29</a:t>
            </a:fld>
            <a:endParaRPr lang="en-US" sz="1200">
              <a:latin typeface="Times New Roman" charset="0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D83C199-7988-6443-891E-169E6829C52A}" type="slidenum">
              <a:rPr lang="en-US" sz="1200">
                <a:latin typeface="Times New Roman" charset="0"/>
              </a:rPr>
              <a:pPr/>
              <a:t>30</a:t>
            </a:fld>
            <a:endParaRPr lang="en-US" sz="1200">
              <a:latin typeface="Times New Roman" charset="0"/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FE49DE3-FA92-1F4D-A1B5-5E131CF2946D}" type="slidenum">
              <a:rPr lang="en-US" sz="1200">
                <a:latin typeface="Times New Roman" charset="0"/>
              </a:rPr>
              <a:pPr/>
              <a:t>31</a:t>
            </a:fld>
            <a:endParaRPr lang="en-US" sz="1200">
              <a:latin typeface="Times New Roman" charset="0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26981CCA-8450-DA4A-B30A-0DE2494DF5C8}" type="slidenum">
              <a:rPr lang="en-US" sz="1200">
                <a:latin typeface="Times New Roman" charset="0"/>
              </a:rPr>
              <a:pPr/>
              <a:t>32</a:t>
            </a:fld>
            <a:endParaRPr lang="en-US" sz="1200">
              <a:latin typeface="Times New Roman" charset="0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E9AB1EA-9067-CA44-93F9-3D3EE7416D4B}" type="slidenum">
              <a:rPr lang="en-US" sz="1200">
                <a:latin typeface="Times New Roman" charset="0"/>
              </a:rPr>
              <a:pPr/>
              <a:t>33</a:t>
            </a:fld>
            <a:endParaRPr lang="en-US" sz="1200">
              <a:latin typeface="Times New Roman" charset="0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2A67BED-9947-FC41-9EA6-A1A403B51E79}" type="slidenum">
              <a:rPr lang="en-US" sz="1200">
                <a:latin typeface="Times New Roman" charset="0"/>
              </a:rPr>
              <a:pPr/>
              <a:t>34</a:t>
            </a:fld>
            <a:endParaRPr lang="en-US" sz="1200">
              <a:latin typeface="Times New Roman" charset="0"/>
            </a:endParaRPr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BA1B6E5-538E-8042-9C61-842F00A44180}" type="slidenum">
              <a:rPr lang="en-US" sz="1200">
                <a:latin typeface="Times New Roman" charset="0"/>
              </a:rPr>
              <a:pPr/>
              <a:t>8</a:t>
            </a:fld>
            <a:endParaRPr lang="en-US" sz="12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BC6A448-B0A5-814F-B700-C52FAF51F55D}" type="slidenum">
              <a:rPr lang="en-US" sz="1200">
                <a:latin typeface="Times New Roman" charset="0"/>
              </a:rPr>
              <a:pPr/>
              <a:t>35</a:t>
            </a:fld>
            <a:endParaRPr lang="en-US" sz="1200">
              <a:latin typeface="Times New Roman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FB62BED0-384D-134F-8882-B4C7B24E000D}" type="slidenum">
              <a:rPr lang="en-US" sz="1200">
                <a:latin typeface="Times New Roman" charset="0"/>
              </a:rPr>
              <a:pPr/>
              <a:t>36</a:t>
            </a:fld>
            <a:endParaRPr lang="en-US" sz="1200">
              <a:latin typeface="Times New Roman" charset="0"/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276D249A-090C-B447-80C1-E210288556BC}" type="slidenum">
              <a:rPr lang="en-US" sz="1200">
                <a:latin typeface="Times New Roman" charset="0"/>
              </a:rPr>
              <a:pPr/>
              <a:t>37</a:t>
            </a:fld>
            <a:endParaRPr lang="en-US" sz="1200">
              <a:latin typeface="Times New Roman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2F9FD7E2-76AD-7C43-911B-58DF83257A05}" type="slidenum">
              <a:rPr lang="en-US" sz="1200">
                <a:latin typeface="Times New Roman" charset="0"/>
              </a:rPr>
              <a:pPr/>
              <a:t>38</a:t>
            </a:fld>
            <a:endParaRPr lang="en-US" sz="1200">
              <a:latin typeface="Times New Roman" charset="0"/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FCF9A3D4-061B-A54D-9C6F-D46B97295CD1}" type="slidenum">
              <a:rPr lang="en-US" sz="1200">
                <a:latin typeface="Times New Roman" charset="0"/>
              </a:rPr>
              <a:pPr/>
              <a:t>39</a:t>
            </a:fld>
            <a:endParaRPr lang="en-US" sz="1200">
              <a:latin typeface="Times New Roman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6B544FA2-0A7E-F14A-9E23-331A97E939ED}" type="slidenum">
              <a:rPr lang="en-US" sz="1200">
                <a:latin typeface="Times New Roman" charset="0"/>
              </a:rPr>
              <a:pPr/>
              <a:t>43</a:t>
            </a:fld>
            <a:endParaRPr lang="en-US" sz="1200">
              <a:latin typeface="Times New Roman" charset="0"/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4B096D9C-60D2-B14C-BCC1-8A1EF62CEE9D}" type="slidenum">
              <a:rPr lang="en-US" sz="1200">
                <a:latin typeface="Times New Roman" charset="0"/>
              </a:rPr>
              <a:pPr/>
              <a:t>44</a:t>
            </a:fld>
            <a:endParaRPr lang="en-US" sz="1200">
              <a:latin typeface="Times New Roman" charset="0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3C170E2-3423-2343-B6EC-D9CCE419F6EE}" type="slidenum">
              <a:rPr lang="en-US" sz="1200">
                <a:latin typeface="Times New Roman" charset="0"/>
              </a:rPr>
              <a:pPr/>
              <a:t>9</a:t>
            </a:fld>
            <a:endParaRPr lang="en-US" sz="1200">
              <a:latin typeface="Times New Roman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E136FDA8-A948-014E-A885-1B16956A323D}" type="slidenum">
              <a:rPr lang="en-US" sz="1200">
                <a:latin typeface="Times New Roman" charset="0"/>
              </a:rPr>
              <a:pPr/>
              <a:t>45</a:t>
            </a:fld>
            <a:endParaRPr lang="en-US" sz="1200">
              <a:latin typeface="Times New Roman" charset="0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C953BA6A-26E1-3242-A6F4-76598AD089BD}" type="slidenum">
              <a:rPr lang="en-US" sz="1200">
                <a:latin typeface="Times New Roman" charset="0"/>
              </a:rPr>
              <a:pPr/>
              <a:t>46</a:t>
            </a:fld>
            <a:endParaRPr lang="en-US" sz="1200">
              <a:latin typeface="Times New Roman" charset="0"/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68F4DF04-CB0A-6742-966C-4135B3E8DE63}" type="slidenum">
              <a:rPr lang="en-US" sz="1200">
                <a:latin typeface="Times New Roman" charset="0"/>
              </a:rPr>
              <a:pPr/>
              <a:t>47</a:t>
            </a:fld>
            <a:endParaRPr lang="en-US" sz="1200">
              <a:latin typeface="Times New Roman" charset="0"/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6724E49A-51AC-B54D-9998-E246B9E49602}" type="slidenum">
              <a:rPr lang="en-US" sz="1200">
                <a:latin typeface="Times New Roman" charset="0"/>
              </a:rPr>
              <a:pPr/>
              <a:t>48</a:t>
            </a:fld>
            <a:endParaRPr lang="en-US" sz="1200">
              <a:latin typeface="Times New Roman" charset="0"/>
            </a:endParaRPr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0A4EEDA-400D-8F43-B4BC-884E744A1017}" type="slidenum">
              <a:rPr lang="en-US" sz="1200">
                <a:latin typeface="Times New Roman" charset="0"/>
              </a:rPr>
              <a:pPr/>
              <a:t>49</a:t>
            </a:fld>
            <a:endParaRPr lang="en-US" sz="1200">
              <a:latin typeface="Times New Roman" charset="0"/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5C0756BD-232C-A446-9567-1F223392659A}" type="slidenum">
              <a:rPr lang="en-US" sz="1200">
                <a:latin typeface="Times New Roman" charset="0"/>
              </a:rPr>
              <a:pPr/>
              <a:t>50</a:t>
            </a:fld>
            <a:endParaRPr lang="en-US" sz="1200">
              <a:latin typeface="Times New Roman" charset="0"/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C8B8AE75-45A6-ED46-8924-B2DBB94132F0}" type="slidenum">
              <a:rPr lang="en-US" sz="1200">
                <a:latin typeface="Times New Roman" charset="0"/>
              </a:rPr>
              <a:pPr/>
              <a:t>51</a:t>
            </a:fld>
            <a:endParaRPr lang="en-US" sz="1200">
              <a:latin typeface="Times New Roman" charset="0"/>
            </a:endParaRPr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6789B46E-D492-BE41-8024-7BABDD229326}" type="slidenum">
              <a:rPr lang="en-US" sz="1200">
                <a:latin typeface="Times New Roman" charset="0"/>
              </a:rPr>
              <a:pPr/>
              <a:t>10</a:t>
            </a:fld>
            <a:endParaRPr lang="en-US" sz="1200">
              <a:latin typeface="Times New Roman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5E909365-19A6-9B4C-85C4-DE1056AF1A07}" type="slidenum">
              <a:rPr lang="en-US" sz="1200">
                <a:latin typeface="Times New Roman" charset="0"/>
              </a:rPr>
              <a:pPr/>
              <a:t>11</a:t>
            </a:fld>
            <a:endParaRPr lang="en-US" sz="1200">
              <a:latin typeface="Times New Roman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66B76DFA-2EA7-434A-80D5-467115D305FC}" type="slidenum">
              <a:rPr lang="en-US" sz="1200">
                <a:latin typeface="Times New Roman" charset="0"/>
              </a:rPr>
              <a:pPr/>
              <a:t>12</a:t>
            </a:fld>
            <a:endParaRPr lang="en-US" sz="1200">
              <a:latin typeface="Times New Roman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1126CF3-FF30-EB49-8F2C-C86F7123B7D6}" type="slidenum">
              <a:rPr lang="en-US" sz="1200">
                <a:latin typeface="Times New Roman" charset="0"/>
              </a:rPr>
              <a:pPr/>
              <a:t>13</a:t>
            </a:fld>
            <a:endParaRPr lang="en-US" sz="1200">
              <a:latin typeface="Times New Roman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FC8CD98-97A1-5441-BDCE-D2242F2379F1}" type="slidenum">
              <a:rPr lang="en-US" sz="1200">
                <a:latin typeface="Times New Roman" charset="0"/>
              </a:rPr>
              <a:pPr/>
              <a:t>14</a:t>
            </a:fld>
            <a:endParaRPr lang="en-US" sz="1200">
              <a:latin typeface="Times New Roman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87BE-2E9C-CF42-B084-C3AA50016F83}" type="datetimeFigureOut">
              <a:rPr lang="en-US" smtClean="0"/>
              <a:t>4/14/17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B9-140F-CA41-A73E-E0F4796D3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68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87BE-2E9C-CF42-B084-C3AA50016F83}" type="datetimeFigureOut">
              <a:rPr lang="en-US" smtClean="0"/>
              <a:t>4/14/17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B9-140F-CA41-A73E-E0F4796D3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83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87BE-2E9C-CF42-B084-C3AA50016F83}" type="datetimeFigureOut">
              <a:rPr lang="en-US" smtClean="0"/>
              <a:t>4/14/17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B9-140F-CA41-A73E-E0F4796D3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06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AB923-D65B-2B44-B01B-47B3EA7CF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88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17875-8703-AA4A-901E-C69A42525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47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0B943-A0A9-1146-B215-4DF3ED669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24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7C266-2079-3445-AAF5-41F548337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6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B7B5D1E-D175-7F42-8E83-E6212AF21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57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87BE-2E9C-CF42-B084-C3AA50016F83}" type="datetimeFigureOut">
              <a:rPr lang="en-US" smtClean="0"/>
              <a:t>4/14/17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B9-140F-CA41-A73E-E0F4796D3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21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87BE-2E9C-CF42-B084-C3AA50016F83}" type="datetimeFigureOut">
              <a:rPr lang="en-US" smtClean="0"/>
              <a:t>4/14/17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B9-140F-CA41-A73E-E0F4796D3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19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87BE-2E9C-CF42-B084-C3AA50016F83}" type="datetimeFigureOut">
              <a:rPr lang="en-US" smtClean="0"/>
              <a:t>4/14/17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B9-140F-CA41-A73E-E0F4796D3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32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87BE-2E9C-CF42-B084-C3AA50016F83}" type="datetimeFigureOut">
              <a:rPr lang="en-US" smtClean="0"/>
              <a:t>4/14/17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B9-140F-CA41-A73E-E0F4796D3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89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87BE-2E9C-CF42-B084-C3AA50016F83}" type="datetimeFigureOut">
              <a:rPr lang="en-US" smtClean="0"/>
              <a:t>4/14/17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B9-140F-CA41-A73E-E0F4796D3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70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87BE-2E9C-CF42-B084-C3AA50016F83}" type="datetimeFigureOut">
              <a:rPr lang="en-US" smtClean="0"/>
              <a:t>4/14/17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B9-140F-CA41-A73E-E0F4796D3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5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87BE-2E9C-CF42-B084-C3AA50016F83}" type="datetimeFigureOut">
              <a:rPr lang="en-US" smtClean="0"/>
              <a:t>4/14/17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B9-140F-CA41-A73E-E0F4796D3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95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87BE-2E9C-CF42-B084-C3AA50016F83}" type="datetimeFigureOut">
              <a:rPr lang="en-US" smtClean="0"/>
              <a:t>4/14/17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11B9-140F-CA41-A73E-E0F4796D3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53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A87BE-2E9C-CF42-B084-C3AA50016F83}" type="datetimeFigureOut">
              <a:rPr lang="en-US" smtClean="0"/>
              <a:t>4/14/17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911B9-140F-CA41-A73E-E0F4796D3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9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1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7.xml"/><Relationship Id="rId5" Type="http://schemas.openxmlformats.org/officeDocument/2006/relationships/oleObject" Target="../embeddings/oleObject4.bin"/><Relationship Id="rId6" Type="http://schemas.openxmlformats.org/officeDocument/2006/relationships/image" Target="../media/image12.png"/><Relationship Id="rId1" Type="http://schemas.openxmlformats.org/officeDocument/2006/relationships/vmlDrawing" Target="../drawings/vmlDrawing4.vml"/><Relationship Id="rId2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3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9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22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25.jpe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26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0.xml"/><Relationship Id="rId1" Type="http://schemas.openxmlformats.org/officeDocument/2006/relationships/tags" Target="../tags/tag13.xml"/><Relationship Id="rId2" Type="http://schemas.openxmlformats.org/officeDocument/2006/relationships/tags" Target="../tags/tag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38.jpe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image" Target="../media/image42.jpe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44.xml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1" Type="http://schemas.openxmlformats.org/officeDocument/2006/relationships/tags" Target="../tags/tag19.xml"/><Relationship Id="rId2" Type="http://schemas.openxmlformats.org/officeDocument/2006/relationships/tags" Target="../tags/tag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image" Target="../media/image45.jpe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4" Type="http://schemas.openxmlformats.org/officeDocument/2006/relationships/image" Target="../media/image46.jpe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4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2563046"/>
            <a:ext cx="6119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Unit 2b – Mollusca- Echinodermata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6574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457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Class: Gastropoda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4262438" cy="4530725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Marine, Freshwater, and Terrestrial</a:t>
            </a:r>
          </a:p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Asymmetrical due to _________</a:t>
            </a:r>
          </a:p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Shell coiled (reduced or absent in some)</a:t>
            </a:r>
          </a:p>
          <a:p>
            <a:pPr lvl="1" eaLnBrk="1" hangingPunct="1">
              <a:defRPr/>
            </a:pPr>
            <a:r>
              <a:rPr lang="en-US" sz="2400" dirty="0">
                <a:latin typeface="Verdana" charset="0"/>
                <a:ea typeface="ＭＳ Ｐゴシック" charset="0"/>
              </a:rPr>
              <a:t>(</a:t>
            </a:r>
            <a:r>
              <a:rPr lang="en-US" sz="2400" dirty="0">
                <a:solidFill>
                  <a:srgbClr val="FF0000"/>
                </a:solidFill>
                <a:latin typeface="Verdana" charset="0"/>
                <a:ea typeface="ＭＳ Ｐゴシック" charset="0"/>
              </a:rPr>
              <a:t>dextral</a:t>
            </a:r>
            <a:r>
              <a:rPr lang="en-US" sz="2400" dirty="0">
                <a:latin typeface="Verdana" charset="0"/>
                <a:ea typeface="ＭＳ Ｐゴシック" charset="0"/>
              </a:rPr>
              <a:t> vs. </a:t>
            </a:r>
            <a:r>
              <a:rPr lang="en-US" sz="2400" dirty="0" err="1">
                <a:solidFill>
                  <a:srgbClr val="FF0000"/>
                </a:solidFill>
                <a:latin typeface="Verdana" charset="0"/>
                <a:ea typeface="ＭＳ Ｐゴシック" charset="0"/>
              </a:rPr>
              <a:t>sinistral</a:t>
            </a:r>
            <a:r>
              <a:rPr lang="en-US" sz="2400" dirty="0">
                <a:latin typeface="Verdana" charset="0"/>
                <a:ea typeface="ＭＳ Ｐゴシック" charset="0"/>
              </a:rPr>
              <a:t>)</a:t>
            </a:r>
          </a:p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Foot for locomotion</a:t>
            </a:r>
          </a:p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Radula present</a:t>
            </a:r>
          </a:p>
        </p:txBody>
      </p:sp>
      <p:graphicFrame>
        <p:nvGraphicFramePr>
          <p:cNvPr id="43011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5334000" y="1371600"/>
          <a:ext cx="3048000" cy="235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Bitmap Image" r:id="rId4" imgW="5753903" imgH="3933333" progId="Paint.Picture">
                  <p:embed/>
                </p:oleObj>
              </mc:Choice>
              <mc:Fallback>
                <p:oleObj name="Bitmap Image" r:id="rId4" imgW="5753903" imgH="3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371600"/>
                        <a:ext cx="3048000" cy="235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12" name="Picture 5" descr="33_18GastropodDiversity_L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57650"/>
            <a:ext cx="3100388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75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6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500"/>
                                        <p:tgtEl>
                                          <p:spTgt spid="16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0" dur="500"/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Class: Scaphopoda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468688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Benthic marine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Filter feeders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Foot used to burrow into sand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_________ used to move food to gizzard</a:t>
            </a:r>
          </a:p>
        </p:txBody>
      </p:sp>
      <p:graphicFrame>
        <p:nvGraphicFramePr>
          <p:cNvPr id="45059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4273550" y="1905000"/>
          <a:ext cx="4298950" cy="396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Image Document" r:id="rId4" imgW="1590675" imgH="1466850" progId="Imaging.Document">
                  <p:embed/>
                </p:oleObj>
              </mc:Choice>
              <mc:Fallback>
                <p:oleObj name="Image Document" r:id="rId4" imgW="1590675" imgH="1466850" progId="Imaging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550" y="1905000"/>
                        <a:ext cx="4298950" cy="3963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296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3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Class: Bivalvia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Marine and Freshwater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Flattened shell with two valves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Head reduced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Filter feeders (siphons)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No _________</a:t>
            </a:r>
          </a:p>
        </p:txBody>
      </p:sp>
      <p:graphicFrame>
        <p:nvGraphicFramePr>
          <p:cNvPr id="49155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4648200" y="1981200"/>
          <a:ext cx="4186238" cy="411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0" name="Bitmap Image" r:id="rId5" imgW="5563377" imgH="5714286" progId="Paint.Picture">
                  <p:embed/>
                </p:oleObj>
              </mc:Choice>
              <mc:Fallback>
                <p:oleObj name="Bitmap Image" r:id="rId5" imgW="5563377" imgH="57142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981200"/>
                        <a:ext cx="4186238" cy="4119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6" name="Text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0" y="4800600"/>
            <a:ext cx="4038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</a:rPr>
              <a:t>radula</a:t>
            </a:r>
          </a:p>
        </p:txBody>
      </p:sp>
    </p:spTree>
    <p:extLst>
      <p:ext uri="{BB962C8B-B14F-4D97-AF65-F5344CB8AC3E}">
        <p14:creationId xmlns:p14="http://schemas.microsoft.com/office/powerpoint/2010/main" val="110246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9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0" y="277813"/>
            <a:ext cx="48768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Class: Cephalopoda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28600"/>
            <a:ext cx="3657600" cy="45720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All Marine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Head surrounded by tentacles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Shell external, internal or absent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Mouth with radula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Locomotion by siphon (made from mantle)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________ Circulatory System</a:t>
            </a:r>
          </a:p>
        </p:txBody>
      </p:sp>
      <p:graphicFrame>
        <p:nvGraphicFramePr>
          <p:cNvPr id="53251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4016375" y="2073275"/>
          <a:ext cx="5105400" cy="387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8" name="Image Document" r:id="rId4" imgW="1905802" imgH="1463040" progId="Imaging.Document">
                  <p:embed/>
                </p:oleObj>
              </mc:Choice>
              <mc:Fallback>
                <p:oleObj name="Image Document" r:id="rId4" imgW="1905802" imgH="1463040" progId="Imaging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6375" y="2073275"/>
                        <a:ext cx="5105400" cy="387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38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Phylum:  Annelida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Repeated Segments</a:t>
            </a:r>
          </a:p>
          <a:p>
            <a:pPr eaLnBrk="1" hangingPunct="1"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Specialized Segments</a:t>
            </a:r>
          </a:p>
          <a:p>
            <a:pPr eaLnBrk="1" hangingPunct="1"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Connections</a:t>
            </a:r>
          </a:p>
        </p:txBody>
      </p:sp>
      <p:pic>
        <p:nvPicPr>
          <p:cNvPr id="55299" name="Picture 5" descr="Read on to find out why these people should not be holding this w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973388"/>
            <a:ext cx="411480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6"/>
          <p:cNvSpPr txBox="1">
            <a:spLocks noChangeArrowheads="1"/>
          </p:cNvSpPr>
          <p:nvPr/>
        </p:nvSpPr>
        <p:spPr bwMode="auto">
          <a:xfrm>
            <a:off x="5334000" y="5715000"/>
            <a:ext cx="37338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Giant Gippsland Earthworm, Australia</a:t>
            </a:r>
          </a:p>
          <a:p>
            <a:pPr>
              <a:spcBef>
                <a:spcPct val="50000"/>
              </a:spcBef>
            </a:pPr>
            <a:r>
              <a:rPr lang="en-US" sz="1800"/>
              <a:t>Average 6 feet! (up to 15!)</a:t>
            </a:r>
          </a:p>
        </p:txBody>
      </p:sp>
    </p:spTree>
    <p:extLst>
      <p:ext uri="{BB962C8B-B14F-4D97-AF65-F5344CB8AC3E}">
        <p14:creationId xmlns:p14="http://schemas.microsoft.com/office/powerpoint/2010/main" val="49101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Classification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Class:  ______________</a:t>
            </a:r>
          </a:p>
          <a:p>
            <a:pPr lvl="1"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</a:rPr>
              <a:t>(Earthworms)</a:t>
            </a:r>
          </a:p>
          <a:p>
            <a:pPr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Class:  </a:t>
            </a:r>
            <a:r>
              <a:rPr lang="en-US" dirty="0" err="1">
                <a:latin typeface="Verdana" charset="0"/>
                <a:ea typeface="ＭＳ Ｐゴシック" charset="0"/>
                <a:cs typeface="ＭＳ Ｐゴシック" charset="0"/>
              </a:rPr>
              <a:t>Polychaeta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</a:rPr>
              <a:t>(Marine worms)</a:t>
            </a:r>
          </a:p>
          <a:p>
            <a:pPr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Class:  </a:t>
            </a:r>
            <a:r>
              <a:rPr lang="en-US" dirty="0" err="1">
                <a:latin typeface="Verdana" charset="0"/>
                <a:ea typeface="ＭＳ Ｐゴシック" charset="0"/>
                <a:cs typeface="ＭＳ Ｐゴシック" charset="0"/>
              </a:rPr>
              <a:t>Hirudinea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</a:rPr>
              <a:t>(Leeches)</a:t>
            </a:r>
          </a:p>
        </p:txBody>
      </p:sp>
    </p:spTree>
    <p:extLst>
      <p:ext uri="{BB962C8B-B14F-4D97-AF65-F5344CB8AC3E}">
        <p14:creationId xmlns:p14="http://schemas.microsoft.com/office/powerpoint/2010/main" val="274673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80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180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180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180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180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180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7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Class: Oligochaeta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599" y="2362200"/>
            <a:ext cx="3337913" cy="3429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Reduced head</a:t>
            </a:r>
          </a:p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No </a:t>
            </a:r>
            <a:r>
              <a:rPr lang="en-US" sz="2800" dirty="0" smtClean="0">
                <a:latin typeface="Verdana" charset="0"/>
                <a:ea typeface="ＭＳ Ｐゴシック" charset="0"/>
                <a:cs typeface="ＭＳ Ｐゴシック" charset="0"/>
              </a:rPr>
              <a:t>_________</a:t>
            </a:r>
            <a:endParaRPr lang="en-US" sz="28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A few </a:t>
            </a:r>
            <a:r>
              <a:rPr lang="en-US" sz="2800" dirty="0">
                <a:solidFill>
                  <a:srgbClr val="FF0000"/>
                </a:solidFill>
                <a:latin typeface="Verdana" charset="0"/>
                <a:ea typeface="ＭＳ Ｐゴシック" charset="0"/>
                <a:cs typeface="ＭＳ Ｐゴシック" charset="0"/>
              </a:rPr>
              <a:t>setae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 per segment</a:t>
            </a:r>
          </a:p>
        </p:txBody>
      </p:sp>
      <p:pic>
        <p:nvPicPr>
          <p:cNvPr id="63491" name="Picture 4" descr="33-23x-EarthwormPhot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9175" y="1600200"/>
            <a:ext cx="3681413" cy="45307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6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82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82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5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Class: Polychaeta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Well developed head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Parapodia with setae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Tube-dwelling and free-living</a:t>
            </a:r>
          </a:p>
        </p:txBody>
      </p:sp>
      <p:pic>
        <p:nvPicPr>
          <p:cNvPr id="65539" name="Picture 4" descr="33-24b-Polychaet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350" y="4494267"/>
            <a:ext cx="1568450" cy="1981200"/>
          </a:xfrm>
        </p:spPr>
      </p:pic>
      <p:pic>
        <p:nvPicPr>
          <p:cNvPr id="65540" name="Picture 5" descr="33-24c-FeatherDusterWorm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828800"/>
            <a:ext cx="3386138" cy="4495800"/>
          </a:xfrm>
        </p:spPr>
      </p:pic>
    </p:spTree>
    <p:extLst>
      <p:ext uri="{BB962C8B-B14F-4D97-AF65-F5344CB8AC3E}">
        <p14:creationId xmlns:p14="http://schemas.microsoft.com/office/powerpoint/2010/main" val="317241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84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84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84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3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848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Class: Hirudinea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76400"/>
            <a:ext cx="4114800" cy="4572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Body usually flattened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Reduced segments and coelom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Setae absent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Suckers at both ends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Parasites, predators and scavengers</a:t>
            </a:r>
          </a:p>
        </p:txBody>
      </p:sp>
      <p:pic>
        <p:nvPicPr>
          <p:cNvPr id="67587" name="Picture 4" descr="33-24d-Leech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125" y="1600200"/>
            <a:ext cx="2947988" cy="4530725"/>
          </a:xfrm>
        </p:spPr>
      </p:pic>
    </p:spTree>
    <p:extLst>
      <p:ext uri="{BB962C8B-B14F-4D97-AF65-F5344CB8AC3E}">
        <p14:creationId xmlns:p14="http://schemas.microsoft.com/office/powerpoint/2010/main" val="404550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8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86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86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186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186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1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Animal Circulation and Gas Exchange</a:t>
            </a:r>
          </a:p>
        </p:txBody>
      </p:sp>
    </p:spTree>
    <p:extLst>
      <p:ext uri="{BB962C8B-B14F-4D97-AF65-F5344CB8AC3E}">
        <p14:creationId xmlns:p14="http://schemas.microsoft.com/office/powerpoint/2010/main" val="212311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cooper\AppData\Local\Microsoft\Windows\Temporary Internet Files\Content.Word\32_11_LivingAnimalPhylo-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2" y="799696"/>
            <a:ext cx="7250545" cy="60583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39090" y="230910"/>
            <a:ext cx="635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Cladogram</a:t>
            </a:r>
            <a:r>
              <a:rPr lang="en-US" sz="3600" dirty="0" smtClean="0">
                <a:solidFill>
                  <a:srgbClr val="FF0000"/>
                </a:solidFill>
              </a:rPr>
              <a:t> of animals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Circulation In Animals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524000"/>
            <a:ext cx="7772400" cy="41148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__________ Circulatory Systems</a:t>
            </a:r>
          </a:p>
          <a:p>
            <a:pPr lvl="1">
              <a:defRPr/>
            </a:pPr>
            <a:r>
              <a:rPr lang="en-US">
                <a:latin typeface="Verdana" charset="0"/>
                <a:ea typeface="ＭＳ Ｐゴシック" charset="0"/>
              </a:rPr>
              <a:t>Arthropoda, Mollusca</a:t>
            </a:r>
          </a:p>
          <a:p>
            <a:pPr lvl="1">
              <a:defRPr/>
            </a:pPr>
            <a:r>
              <a:rPr lang="en-US">
                <a:latin typeface="Verdana" charset="0"/>
                <a:ea typeface="ＭＳ Ｐゴシック" charset="0"/>
              </a:rPr>
              <a:t>Hemolymph (no blood or interstitial fluid)</a:t>
            </a:r>
          </a:p>
          <a:p>
            <a:pPr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__________ Circulatory Systems</a:t>
            </a:r>
          </a:p>
          <a:p>
            <a:pPr lvl="1">
              <a:defRPr/>
            </a:pPr>
            <a:r>
              <a:rPr lang="en-US">
                <a:latin typeface="Verdana" charset="0"/>
                <a:ea typeface="ＭＳ Ｐゴシック" charset="0"/>
              </a:rPr>
              <a:t>mollusca, nematoda, annelida, vertebrates</a:t>
            </a:r>
          </a:p>
          <a:p>
            <a:pPr lvl="1">
              <a:defRPr/>
            </a:pPr>
            <a:r>
              <a:rPr lang="en-US">
                <a:latin typeface="Verdana" charset="0"/>
                <a:ea typeface="ＭＳ Ｐゴシック" charset="0"/>
              </a:rPr>
              <a:t>blood</a:t>
            </a:r>
          </a:p>
          <a:p>
            <a:pPr lvl="1">
              <a:defRPr/>
            </a:pPr>
            <a:r>
              <a:rPr lang="en-US">
                <a:latin typeface="Verdana" charset="0"/>
                <a:ea typeface="ＭＳ Ｐゴシック" charset="0"/>
              </a:rPr>
              <a:t>interstitial fluid</a:t>
            </a:r>
          </a:p>
        </p:txBody>
      </p:sp>
    </p:spTree>
    <p:extLst>
      <p:ext uri="{BB962C8B-B14F-4D97-AF65-F5344CB8AC3E}">
        <p14:creationId xmlns:p14="http://schemas.microsoft.com/office/powerpoint/2010/main" val="334021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5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609600"/>
          <a:ext cx="9142413" cy="588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6" name="Bitmap Image" r:id="rId4" imgW="7621064" imgH="4904762" progId="Paint.Picture">
                  <p:embed/>
                </p:oleObj>
              </mc:Choice>
              <mc:Fallback>
                <p:oleObj name="Bitmap Image" r:id="rId4" imgW="7621064" imgH="49047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9600"/>
                        <a:ext cx="9142413" cy="588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6" name="Oval 4"/>
          <p:cNvSpPr>
            <a:spLocks noChangeArrowheads="1"/>
          </p:cNvSpPr>
          <p:nvPr/>
        </p:nvSpPr>
        <p:spPr bwMode="auto">
          <a:xfrm>
            <a:off x="4724400" y="2514600"/>
            <a:ext cx="1143000" cy="609600"/>
          </a:xfrm>
          <a:prstGeom prst="ellipse">
            <a:avLst/>
          </a:prstGeom>
          <a:noFill/>
          <a:ln w="25400" cap="sq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7" name="Oval 5"/>
          <p:cNvSpPr>
            <a:spLocks noChangeArrowheads="1"/>
          </p:cNvSpPr>
          <p:nvPr/>
        </p:nvSpPr>
        <p:spPr bwMode="auto">
          <a:xfrm>
            <a:off x="2133600" y="2209800"/>
            <a:ext cx="2362200" cy="609600"/>
          </a:xfrm>
          <a:prstGeom prst="ellipse">
            <a:avLst/>
          </a:prstGeom>
          <a:noFill/>
          <a:ln w="25400" cap="sq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Oval 6"/>
          <p:cNvSpPr>
            <a:spLocks noChangeArrowheads="1"/>
          </p:cNvSpPr>
          <p:nvPr/>
        </p:nvSpPr>
        <p:spPr bwMode="auto">
          <a:xfrm>
            <a:off x="6019800" y="2743200"/>
            <a:ext cx="76200" cy="76200"/>
          </a:xfrm>
          <a:prstGeom prst="ellipse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29" name="Oval 7"/>
          <p:cNvSpPr>
            <a:spLocks noChangeArrowheads="1"/>
          </p:cNvSpPr>
          <p:nvPr/>
        </p:nvSpPr>
        <p:spPr bwMode="auto">
          <a:xfrm>
            <a:off x="1981200" y="2743200"/>
            <a:ext cx="76200" cy="76200"/>
          </a:xfrm>
          <a:prstGeom prst="ellipse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Oval 8"/>
          <p:cNvSpPr>
            <a:spLocks noChangeArrowheads="1"/>
          </p:cNvSpPr>
          <p:nvPr/>
        </p:nvSpPr>
        <p:spPr bwMode="auto">
          <a:xfrm>
            <a:off x="6324600" y="2743200"/>
            <a:ext cx="76200" cy="76200"/>
          </a:xfrm>
          <a:prstGeom prst="ellipse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1" name="Oval 9"/>
          <p:cNvSpPr>
            <a:spLocks noChangeArrowheads="1"/>
          </p:cNvSpPr>
          <p:nvPr/>
        </p:nvSpPr>
        <p:spPr bwMode="auto">
          <a:xfrm>
            <a:off x="6223000" y="2806700"/>
            <a:ext cx="76200" cy="76200"/>
          </a:xfrm>
          <a:prstGeom prst="ellipse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2" name="Oval 10"/>
          <p:cNvSpPr>
            <a:spLocks noChangeArrowheads="1"/>
          </p:cNvSpPr>
          <p:nvPr/>
        </p:nvSpPr>
        <p:spPr bwMode="auto">
          <a:xfrm>
            <a:off x="6096000" y="2705100"/>
            <a:ext cx="76200" cy="76200"/>
          </a:xfrm>
          <a:prstGeom prst="ellipse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3" name="Oval 11"/>
          <p:cNvSpPr>
            <a:spLocks noChangeArrowheads="1"/>
          </p:cNvSpPr>
          <p:nvPr/>
        </p:nvSpPr>
        <p:spPr bwMode="auto">
          <a:xfrm>
            <a:off x="6172200" y="2743200"/>
            <a:ext cx="76200" cy="76200"/>
          </a:xfrm>
          <a:prstGeom prst="ellipse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4" name="Oval 12"/>
          <p:cNvSpPr>
            <a:spLocks noChangeArrowheads="1"/>
          </p:cNvSpPr>
          <p:nvPr/>
        </p:nvSpPr>
        <p:spPr bwMode="auto">
          <a:xfrm>
            <a:off x="6311900" y="2819400"/>
            <a:ext cx="76200" cy="76200"/>
          </a:xfrm>
          <a:prstGeom prst="ellipse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5" name="Text Box 13"/>
          <p:cNvSpPr txBox="1">
            <a:spLocks noChangeArrowheads="1"/>
          </p:cNvSpPr>
          <p:nvPr/>
        </p:nvSpPr>
        <p:spPr bwMode="auto">
          <a:xfrm>
            <a:off x="3810000" y="358140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/>
          </a:p>
        </p:txBody>
      </p:sp>
      <p:sp>
        <p:nvSpPr>
          <p:cNvPr id="77836" name="Text Box 14"/>
          <p:cNvSpPr txBox="1">
            <a:spLocks noChangeArrowheads="1"/>
          </p:cNvSpPr>
          <p:nvPr/>
        </p:nvSpPr>
        <p:spPr bwMode="auto">
          <a:xfrm>
            <a:off x="4267200" y="3581400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Cells</a:t>
            </a:r>
          </a:p>
        </p:txBody>
      </p:sp>
      <p:sp>
        <p:nvSpPr>
          <p:cNvPr id="77837" name="Line 15"/>
          <p:cNvSpPr>
            <a:spLocks noChangeShapeType="1"/>
          </p:cNvSpPr>
          <p:nvPr/>
        </p:nvSpPr>
        <p:spPr bwMode="auto">
          <a:xfrm flipV="1">
            <a:off x="4876800" y="2971800"/>
            <a:ext cx="1219200" cy="68580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8" name="Oval 16"/>
          <p:cNvSpPr>
            <a:spLocks noChangeArrowheads="1"/>
          </p:cNvSpPr>
          <p:nvPr/>
        </p:nvSpPr>
        <p:spPr bwMode="auto">
          <a:xfrm>
            <a:off x="2057400" y="2895600"/>
            <a:ext cx="76200" cy="76200"/>
          </a:xfrm>
          <a:prstGeom prst="ellipse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39" name="Oval 17"/>
          <p:cNvSpPr>
            <a:spLocks noChangeArrowheads="1"/>
          </p:cNvSpPr>
          <p:nvPr/>
        </p:nvSpPr>
        <p:spPr bwMode="auto">
          <a:xfrm>
            <a:off x="2108200" y="2819400"/>
            <a:ext cx="76200" cy="76200"/>
          </a:xfrm>
          <a:prstGeom prst="ellipse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40" name="Oval 18"/>
          <p:cNvSpPr>
            <a:spLocks noChangeArrowheads="1"/>
          </p:cNvSpPr>
          <p:nvPr/>
        </p:nvSpPr>
        <p:spPr bwMode="auto">
          <a:xfrm>
            <a:off x="2146300" y="2921000"/>
            <a:ext cx="76200" cy="76200"/>
          </a:xfrm>
          <a:prstGeom prst="ellipse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41" name="Oval 19"/>
          <p:cNvSpPr>
            <a:spLocks noChangeArrowheads="1"/>
          </p:cNvSpPr>
          <p:nvPr/>
        </p:nvSpPr>
        <p:spPr bwMode="auto">
          <a:xfrm>
            <a:off x="2184400" y="2755900"/>
            <a:ext cx="76200" cy="76200"/>
          </a:xfrm>
          <a:prstGeom prst="ellipse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42" name="Oval 20"/>
          <p:cNvSpPr>
            <a:spLocks noChangeArrowheads="1"/>
          </p:cNvSpPr>
          <p:nvPr/>
        </p:nvSpPr>
        <p:spPr bwMode="auto">
          <a:xfrm>
            <a:off x="2222500" y="2895600"/>
            <a:ext cx="76200" cy="76200"/>
          </a:xfrm>
          <a:prstGeom prst="ellipse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43" name="Oval 21"/>
          <p:cNvSpPr>
            <a:spLocks noChangeArrowheads="1"/>
          </p:cNvSpPr>
          <p:nvPr/>
        </p:nvSpPr>
        <p:spPr bwMode="auto">
          <a:xfrm>
            <a:off x="2286000" y="2819400"/>
            <a:ext cx="76200" cy="76200"/>
          </a:xfrm>
          <a:prstGeom prst="ellipse">
            <a:avLst/>
          </a:prstGeom>
          <a:solidFill>
            <a:srgbClr val="0000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844" name="Line 22"/>
          <p:cNvSpPr>
            <a:spLocks noChangeShapeType="1"/>
          </p:cNvSpPr>
          <p:nvPr/>
        </p:nvSpPr>
        <p:spPr bwMode="auto">
          <a:xfrm flipH="1" flipV="1">
            <a:off x="2362200" y="2971800"/>
            <a:ext cx="1905000" cy="68580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9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581400" y="292100"/>
            <a:ext cx="5105400" cy="1384300"/>
          </a:xfrm>
        </p:spPr>
        <p:txBody>
          <a:bodyPr/>
          <a:lstStyle/>
          <a:p>
            <a:pPr>
              <a:defRPr/>
            </a:pPr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Cardiovascular System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477000" y="1752600"/>
            <a:ext cx="2438400" cy="4495800"/>
          </a:xfrm>
        </p:spPr>
        <p:txBody>
          <a:bodyPr/>
          <a:lstStyle/>
          <a:p>
            <a:pPr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Heart</a:t>
            </a:r>
          </a:p>
          <a:p>
            <a:pPr lvl="1">
              <a:defRPr/>
            </a:pPr>
            <a:r>
              <a:rPr lang="en-US" sz="2400">
                <a:latin typeface="Verdana" charset="0"/>
                <a:ea typeface="ＭＳ Ｐゴシック" charset="0"/>
              </a:rPr>
              <a:t>atria &amp; ventricles</a:t>
            </a:r>
          </a:p>
          <a:p>
            <a:pPr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Arteries</a:t>
            </a:r>
          </a:p>
          <a:p>
            <a:pPr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Arterioles</a:t>
            </a:r>
          </a:p>
          <a:p>
            <a:pPr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Capillaries</a:t>
            </a:r>
          </a:p>
          <a:p>
            <a:pPr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Venules</a:t>
            </a:r>
          </a:p>
          <a:p>
            <a:pPr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Veins</a:t>
            </a:r>
          </a:p>
        </p:txBody>
      </p:sp>
      <p:pic>
        <p:nvPicPr>
          <p:cNvPr id="79875" name="Picture 6" descr="42-08x-ArteryVei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85800"/>
            <a:ext cx="2895600" cy="2097088"/>
          </a:xfrm>
        </p:spPr>
      </p:pic>
      <p:pic>
        <p:nvPicPr>
          <p:cNvPr id="79876" name="Picture 7" descr="B31202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" t="1129" r="3137" b="2258"/>
          <a:stretch>
            <a:fillRect/>
          </a:stretch>
        </p:blipFill>
        <p:spPr bwMode="auto">
          <a:xfrm>
            <a:off x="0" y="2971800"/>
            <a:ext cx="64770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83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848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Phylum: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______________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562600" y="1828800"/>
            <a:ext cx="3200400" cy="44196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Walking worm</a:t>
            </a:r>
          </a:p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Was thought to be link between annelids and arthropods</a:t>
            </a:r>
          </a:p>
          <a:p>
            <a:pPr eaLnBrk="1" hangingPunct="1">
              <a:defRPr/>
            </a:pPr>
            <a:r>
              <a:rPr lang="en-US" sz="2800" dirty="0" err="1">
                <a:latin typeface="Verdana" charset="0"/>
                <a:ea typeface="ＭＳ Ｐゴシック" charset="0"/>
                <a:cs typeface="ＭＳ Ｐゴシック" charset="0"/>
              </a:rPr>
              <a:t>Unjointed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 appendages but segmented</a:t>
            </a:r>
          </a:p>
        </p:txBody>
      </p:sp>
      <p:graphicFrame>
        <p:nvGraphicFramePr>
          <p:cNvPr id="81923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720725" y="2136775"/>
          <a:ext cx="4232275" cy="323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2" name="Image Document" r:id="rId4" imgW="1320800" imgH="855133" progId="Imaging.Document">
                  <p:embed/>
                </p:oleObj>
              </mc:Choice>
              <mc:Fallback>
                <p:oleObj name="Image Document" r:id="rId4" imgW="1320800" imgH="855133" progId="Imaging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25" y="2136775"/>
                        <a:ext cx="4232275" cy="323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265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19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Phylum:  Arthropoda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447800"/>
            <a:ext cx="4191000" cy="41148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Hard exoskeleton, segmented</a:t>
            </a:r>
          </a:p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Segments carry paired appendages</a:t>
            </a:r>
          </a:p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Open circulatory system</a:t>
            </a:r>
          </a:p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Nervous system similar to annelids</a:t>
            </a:r>
          </a:p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Contains </a:t>
            </a:r>
            <a:r>
              <a:rPr lang="en-US" sz="2800" dirty="0" smtClean="0">
                <a:latin typeface="Verdana" charset="0"/>
                <a:ea typeface="ＭＳ Ｐゴシック" charset="0"/>
                <a:cs typeface="ＭＳ Ｐゴシック" charset="0"/>
              </a:rPr>
              <a:t>80% 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of all identified </a:t>
            </a:r>
            <a:r>
              <a:rPr lang="en-US" sz="2800" dirty="0" smtClean="0">
                <a:latin typeface="Verdana" charset="0"/>
                <a:ea typeface="ＭＳ Ｐゴシック" charset="0"/>
                <a:cs typeface="ＭＳ Ｐゴシック" charset="0"/>
              </a:rPr>
              <a:t>species (Currently about 1 million species) </a:t>
            </a:r>
            <a:endParaRPr lang="en-US" sz="28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3971" name="Picture 4" descr="33-35a-Lobs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2963" y="2482850"/>
            <a:ext cx="4033837" cy="2763838"/>
          </a:xfrm>
        </p:spPr>
      </p:pic>
    </p:spTree>
    <p:extLst>
      <p:ext uri="{BB962C8B-B14F-4D97-AF65-F5344CB8AC3E}">
        <p14:creationId xmlns:p14="http://schemas.microsoft.com/office/powerpoint/2010/main" val="373089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90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90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190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190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7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Arthropod Diversity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Versatile exoskeleton</a:t>
            </a:r>
          </a:p>
          <a:p>
            <a:pPr eaLnBrk="1" hangingPunct="1"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Segmentation and appendages</a:t>
            </a:r>
          </a:p>
          <a:p>
            <a:pPr eaLnBrk="1" hangingPunct="1"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Tracheae</a:t>
            </a:r>
          </a:p>
          <a:p>
            <a:pPr eaLnBrk="1" hangingPunct="1"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Highly developed sense organs</a:t>
            </a:r>
          </a:p>
          <a:p>
            <a:pPr eaLnBrk="1" hangingPunct="1"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Complex behavior patterns</a:t>
            </a:r>
          </a:p>
          <a:p>
            <a:pPr eaLnBrk="1" hangingPunct="1"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_____________</a:t>
            </a:r>
          </a:p>
        </p:txBody>
      </p:sp>
      <p:sp>
        <p:nvSpPr>
          <p:cNvPr id="86019" name="Text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3000" y="4495800"/>
            <a:ext cx="4038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</a:rPr>
              <a:t>Metamorphosis</a:t>
            </a:r>
          </a:p>
        </p:txBody>
      </p:sp>
    </p:spTree>
    <p:extLst>
      <p:ext uri="{BB962C8B-B14F-4D97-AF65-F5344CB8AC3E}">
        <p14:creationId xmlns:p14="http://schemas.microsoft.com/office/powerpoint/2010/main" val="13952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192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192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192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5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Arthropod Classification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Subphylum:  </a:t>
            </a:r>
            <a:r>
              <a:rPr lang="en-US" dirty="0" err="1">
                <a:latin typeface="Verdana" charset="0"/>
                <a:ea typeface="ＭＳ Ｐゴシック" charset="0"/>
                <a:cs typeface="ＭＳ Ｐゴシック" charset="0"/>
              </a:rPr>
              <a:t>Trilobita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Subphylum:  </a:t>
            </a:r>
            <a:r>
              <a:rPr lang="en-US" dirty="0" err="1">
                <a:latin typeface="Verdana" charset="0"/>
                <a:ea typeface="ＭＳ Ｐゴシック" charset="0"/>
                <a:cs typeface="ＭＳ Ｐゴシック" charset="0"/>
              </a:rPr>
              <a:t>Cheliceraformes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</a:rPr>
              <a:t>Class:  </a:t>
            </a:r>
            <a:r>
              <a:rPr lang="en-US" dirty="0" err="1">
                <a:latin typeface="Verdana" charset="0"/>
                <a:ea typeface="ＭＳ Ｐゴシック" charset="0"/>
              </a:rPr>
              <a:t>Merostomata</a:t>
            </a:r>
            <a:r>
              <a:rPr lang="en-US" dirty="0">
                <a:latin typeface="Verdana" charset="0"/>
                <a:ea typeface="ＭＳ Ｐゴシック" charset="0"/>
              </a:rPr>
              <a:t> (Horseshoe crabs)</a:t>
            </a:r>
          </a:p>
          <a:p>
            <a:pPr lvl="1"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</a:rPr>
              <a:t>Class:  </a:t>
            </a:r>
            <a:r>
              <a:rPr lang="en-US" dirty="0" err="1" smtClean="0">
                <a:latin typeface="Verdana" charset="0"/>
                <a:ea typeface="ＭＳ Ｐゴシック" charset="0"/>
              </a:rPr>
              <a:t>Pycnogonida</a:t>
            </a:r>
            <a:r>
              <a:rPr lang="en-US" dirty="0" smtClean="0">
                <a:latin typeface="Verdana" charset="0"/>
                <a:ea typeface="ＭＳ Ｐゴシック" charset="0"/>
              </a:rPr>
              <a:t> (Sea Spiders)</a:t>
            </a:r>
            <a:endParaRPr lang="en-US" dirty="0">
              <a:latin typeface="Verdana" charset="0"/>
              <a:ea typeface="ＭＳ Ｐゴシック" charset="0"/>
            </a:endParaRPr>
          </a:p>
          <a:p>
            <a:pPr lvl="1"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</a:rPr>
              <a:t>Class:  ____________ (Scorpions, Spiders, Ticks, Mites)</a:t>
            </a:r>
          </a:p>
        </p:txBody>
      </p:sp>
      <p:sp>
        <p:nvSpPr>
          <p:cNvPr id="88067" name="Text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43200" y="4114800"/>
            <a:ext cx="4038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000" dirty="0" err="1">
                <a:solidFill>
                  <a:srgbClr val="FF0000"/>
                </a:solidFill>
              </a:rPr>
              <a:t>Arachnida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20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19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3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Arthropod Classification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Subphylum:  Crustacea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>
                <a:latin typeface="Verdana" charset="0"/>
                <a:ea typeface="ＭＳ Ｐゴシック" charset="0"/>
              </a:rPr>
              <a:t>Class:  Crustacea (Lobster, Crabs, Shrimp)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Subphylum:  Myriapoda (Uniramia)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>
                <a:latin typeface="Verdana" charset="0"/>
                <a:ea typeface="ＭＳ Ｐゴシック" charset="0"/>
              </a:rPr>
              <a:t>Class:  Chilopoda (Centipedes)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>
                <a:latin typeface="Verdana" charset="0"/>
                <a:ea typeface="ＭＳ Ｐゴシック" charset="0"/>
              </a:rPr>
              <a:t>Class:  Diplopoda (Millipedes)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Subphylum: Hexapoda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>
                <a:latin typeface="Verdana" charset="0"/>
                <a:ea typeface="ＭＳ Ｐゴシック" charset="0"/>
              </a:rPr>
              <a:t>Class:  Insecta (Insects)</a:t>
            </a:r>
          </a:p>
        </p:txBody>
      </p:sp>
    </p:spTree>
    <p:extLst>
      <p:ext uri="{BB962C8B-B14F-4D97-AF65-F5344CB8AC3E}">
        <p14:creationId xmlns:p14="http://schemas.microsoft.com/office/powerpoint/2010/main" val="32728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96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196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196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196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196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196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9" dur="500"/>
                                        <p:tgtEl>
                                          <p:spTgt spid="196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1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Subphylum:  _</a:t>
            </a:r>
            <a:r>
              <a:rPr lang="en-US" sz="4800" dirty="0">
                <a:latin typeface="Arial" charset="0"/>
                <a:ea typeface="ＭＳ Ｐゴシック" charset="0"/>
                <a:cs typeface="ＭＳ Ｐゴシック" charset="0"/>
              </a:rPr>
              <a:t>_____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__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All extinct (Permian era - 250 </a:t>
            </a:r>
            <a:r>
              <a:rPr lang="en-US" sz="2800" dirty="0" err="1">
                <a:latin typeface="Verdana" charset="0"/>
                <a:ea typeface="ＭＳ Ｐゴシック" charset="0"/>
                <a:cs typeface="ＭＳ Ｐゴシック" charset="0"/>
              </a:rPr>
              <a:t>mya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Segmented without specialization</a:t>
            </a:r>
          </a:p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Paired appendages</a:t>
            </a:r>
          </a:p>
        </p:txBody>
      </p:sp>
      <p:pic>
        <p:nvPicPr>
          <p:cNvPr id="92163" name="Picture 4" descr="33-27-TrilobiteFossi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2133600"/>
            <a:ext cx="3810000" cy="2438400"/>
          </a:xfrm>
        </p:spPr>
      </p:pic>
    </p:spTree>
    <p:extLst>
      <p:ext uri="{BB962C8B-B14F-4D97-AF65-F5344CB8AC3E}">
        <p14:creationId xmlns:p14="http://schemas.microsoft.com/office/powerpoint/2010/main" val="34523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98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98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98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59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Subphylum:  Cheliceraformes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Six pairs of appendages</a:t>
            </a:r>
          </a:p>
          <a:p>
            <a:pPr lvl="1"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</a:rPr>
              <a:t>one pair of _____________</a:t>
            </a:r>
          </a:p>
          <a:p>
            <a:pPr lvl="1"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</a:rPr>
              <a:t>one pair of </a:t>
            </a:r>
            <a:r>
              <a:rPr lang="en-US" dirty="0" err="1">
                <a:latin typeface="Verdana" charset="0"/>
                <a:ea typeface="ＭＳ Ｐゴシック" charset="0"/>
              </a:rPr>
              <a:t>pedipalps</a:t>
            </a:r>
            <a:r>
              <a:rPr lang="en-US" dirty="0">
                <a:latin typeface="Verdana" charset="0"/>
                <a:ea typeface="ＭＳ Ｐゴシック" charset="0"/>
              </a:rPr>
              <a:t> (not in horseshoe crabs)</a:t>
            </a:r>
          </a:p>
          <a:p>
            <a:pPr lvl="1"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</a:rPr>
              <a:t>four pair of walking legs</a:t>
            </a:r>
          </a:p>
          <a:p>
            <a:pPr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No mandibles</a:t>
            </a:r>
          </a:p>
          <a:p>
            <a:pPr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No antennae</a:t>
            </a:r>
          </a:p>
        </p:txBody>
      </p:sp>
      <p:sp>
        <p:nvSpPr>
          <p:cNvPr id="94211" name="Text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57600" y="2133600"/>
            <a:ext cx="4038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</a:rPr>
              <a:t>Chelicerae</a:t>
            </a:r>
          </a:p>
        </p:txBody>
      </p:sp>
    </p:spTree>
    <p:extLst>
      <p:ext uri="{BB962C8B-B14F-4D97-AF65-F5344CB8AC3E}">
        <p14:creationId xmlns:p14="http://schemas.microsoft.com/office/powerpoint/2010/main" val="140578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7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762000" y="129540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US" dirty="0">
              <a:latin typeface="Verdana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7900" y="436141"/>
            <a:ext cx="82265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Several Evolutionary Events:</a:t>
            </a:r>
          </a:p>
          <a:p>
            <a:r>
              <a:rPr lang="en-US" sz="3600" dirty="0" err="1" smtClean="0">
                <a:solidFill>
                  <a:srgbClr val="FF0000"/>
                </a:solidFill>
              </a:rPr>
              <a:t>Eumetazoa</a:t>
            </a:r>
            <a:r>
              <a:rPr lang="en-US" sz="3600" dirty="0" smtClean="0">
                <a:solidFill>
                  <a:srgbClr val="FF0000"/>
                </a:solidFill>
              </a:rPr>
              <a:t> (Tissues)</a:t>
            </a:r>
          </a:p>
          <a:p>
            <a:r>
              <a:rPr lang="en-US" sz="3600" dirty="0" err="1" smtClean="0">
                <a:solidFill>
                  <a:srgbClr val="FF0000"/>
                </a:solidFill>
              </a:rPr>
              <a:t>Bilateria</a:t>
            </a:r>
            <a:r>
              <a:rPr lang="en-US" sz="3600" dirty="0" smtClean="0">
                <a:solidFill>
                  <a:srgbClr val="FF0000"/>
                </a:solidFill>
              </a:rPr>
              <a:t> (Bilateral Organisms)</a:t>
            </a:r>
          </a:p>
          <a:p>
            <a:r>
              <a:rPr lang="en-US" sz="3600" dirty="0" err="1" smtClean="0">
                <a:solidFill>
                  <a:srgbClr val="FF0000"/>
                </a:solidFill>
              </a:rPr>
              <a:t>Deuterostomia</a:t>
            </a:r>
            <a:r>
              <a:rPr lang="en-US" sz="3600" dirty="0" smtClean="0">
                <a:solidFill>
                  <a:srgbClr val="FF0000"/>
                </a:solidFill>
              </a:rPr>
              <a:t> (Blastopore becomes Anus).</a:t>
            </a:r>
          </a:p>
          <a:p>
            <a:r>
              <a:rPr lang="en-US" sz="3600" dirty="0" err="1" smtClean="0">
                <a:solidFill>
                  <a:srgbClr val="FF0000"/>
                </a:solidFill>
              </a:rPr>
              <a:t>Lophotrochozoa</a:t>
            </a:r>
            <a:r>
              <a:rPr lang="en-US" sz="3600" dirty="0" smtClean="0">
                <a:solidFill>
                  <a:srgbClr val="FF0000"/>
                </a:solidFill>
              </a:rPr>
              <a:t> (</a:t>
            </a:r>
            <a:r>
              <a:rPr lang="en-US" sz="3600" dirty="0" err="1" smtClean="0">
                <a:solidFill>
                  <a:srgbClr val="FF0000"/>
                </a:solidFill>
              </a:rPr>
              <a:t>Lophophorate</a:t>
            </a:r>
            <a:r>
              <a:rPr lang="en-US" sz="3600" dirty="0" smtClean="0">
                <a:solidFill>
                  <a:srgbClr val="FF0000"/>
                </a:solidFill>
              </a:rPr>
              <a:t> Phyla and </a:t>
            </a:r>
            <a:r>
              <a:rPr lang="en-US" sz="3600" dirty="0" err="1" smtClean="0">
                <a:solidFill>
                  <a:srgbClr val="FF0000"/>
                </a:solidFill>
              </a:rPr>
              <a:t>Trochophore</a:t>
            </a:r>
            <a:r>
              <a:rPr lang="en-US" sz="3600" dirty="0" smtClean="0">
                <a:solidFill>
                  <a:srgbClr val="FF0000"/>
                </a:solidFill>
              </a:rPr>
              <a:t> Larva)</a:t>
            </a:r>
          </a:p>
          <a:p>
            <a:r>
              <a:rPr lang="en-US" sz="3600" dirty="0" err="1" smtClean="0">
                <a:solidFill>
                  <a:srgbClr val="FF0000"/>
                </a:solidFill>
              </a:rPr>
              <a:t>Ecydscozoa</a:t>
            </a:r>
            <a:r>
              <a:rPr lang="en-US" sz="3600" dirty="0" smtClean="0">
                <a:solidFill>
                  <a:srgbClr val="FF0000"/>
                </a:solidFill>
              </a:rPr>
              <a:t> (Goes through </a:t>
            </a:r>
            <a:r>
              <a:rPr lang="en-US" sz="3600" dirty="0" err="1" smtClean="0">
                <a:solidFill>
                  <a:srgbClr val="FF0000"/>
                </a:solidFill>
              </a:rPr>
              <a:t>ecdysis</a:t>
            </a:r>
            <a:r>
              <a:rPr lang="en-US" sz="3600" dirty="0" smtClean="0">
                <a:solidFill>
                  <a:srgbClr val="FF0000"/>
                </a:solidFill>
              </a:rPr>
              <a:t>).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2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32025" y="277813"/>
            <a:ext cx="5405438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Class:  Merostomata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371600"/>
            <a:ext cx="3810000" cy="1981200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_____ pairs of appendages</a:t>
            </a:r>
          </a:p>
          <a:p>
            <a:pPr lvl="1" eaLnBrk="1" hangingPunct="1">
              <a:defRPr/>
            </a:pPr>
            <a:r>
              <a:rPr lang="en-US" sz="2400">
                <a:latin typeface="Verdana" charset="0"/>
                <a:ea typeface="ＭＳ Ｐゴシック" charset="0"/>
              </a:rPr>
              <a:t>one pair of chelicerae</a:t>
            </a:r>
          </a:p>
          <a:p>
            <a:pPr lvl="1" eaLnBrk="1" hangingPunct="1">
              <a:defRPr/>
            </a:pPr>
            <a:r>
              <a:rPr lang="en-US" sz="2400">
                <a:latin typeface="Verdana" charset="0"/>
                <a:ea typeface="ＭＳ Ｐゴシック" charset="0"/>
              </a:rPr>
              <a:t>five pair of walking legs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Unchanged since the triassic period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Shallow coastal waters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Larvae similar to trilobites</a:t>
            </a:r>
          </a:p>
        </p:txBody>
      </p:sp>
      <p:pic>
        <p:nvPicPr>
          <p:cNvPr id="96259" name="Picture 4" descr="33-28-HorseshoeCrabs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478088"/>
            <a:ext cx="4033838" cy="2773362"/>
          </a:xfrm>
        </p:spPr>
      </p:pic>
      <p:sp>
        <p:nvSpPr>
          <p:cNvPr id="96260" name="Text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59658" y="1115808"/>
            <a:ext cx="4038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</a:rPr>
              <a:t>Six</a:t>
            </a:r>
          </a:p>
        </p:txBody>
      </p:sp>
    </p:spTree>
    <p:extLst>
      <p:ext uri="{BB962C8B-B14F-4D97-AF65-F5344CB8AC3E}">
        <p14:creationId xmlns:p14="http://schemas.microsoft.com/office/powerpoint/2010/main" val="422089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500"/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533400"/>
            <a:ext cx="716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Class:  Pyconogonida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84338"/>
            <a:ext cx="3227388" cy="4446587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Called Sea spiders (not true spider)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May have extra legs (duplicate segments)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Polar oceans</a:t>
            </a:r>
          </a:p>
        </p:txBody>
      </p:sp>
      <p:graphicFrame>
        <p:nvGraphicFramePr>
          <p:cNvPr id="98307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3954463" y="1817688"/>
          <a:ext cx="4906962" cy="476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3" name="Image Document" r:id="rId4" imgW="1233714" imgH="1197429" progId="Imaging.Document">
                  <p:embed/>
                </p:oleObj>
              </mc:Choice>
              <mc:Fallback>
                <p:oleObj name="Image Document" r:id="rId4" imgW="1233714" imgH="1197429" progId="Imaging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4463" y="1817688"/>
                        <a:ext cx="4906962" cy="476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291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3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7813"/>
            <a:ext cx="5405438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Class:  Arachnida</a:t>
            </a:r>
          </a:p>
        </p:txBody>
      </p:sp>
      <p:pic>
        <p:nvPicPr>
          <p:cNvPr id="100354" name="Picture 3" descr="33-29-ArachnidsCollag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971800"/>
            <a:ext cx="7620000" cy="3328988"/>
          </a:xfrm>
        </p:spPr>
      </p:pic>
      <p:pic>
        <p:nvPicPr>
          <p:cNvPr id="100355" name="Picture 4" descr="33-30x-LycosidSpide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457200"/>
            <a:ext cx="2892425" cy="1981200"/>
          </a:xfrm>
        </p:spPr>
      </p:pic>
    </p:spTree>
    <p:extLst>
      <p:ext uri="{BB962C8B-B14F-4D97-AF65-F5344CB8AC3E}">
        <p14:creationId xmlns:p14="http://schemas.microsoft.com/office/powerpoint/2010/main" val="781287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Class:  Arachnida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838200"/>
            <a:ext cx="8077200" cy="4114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Scorpions are the first terrestrial invertebrates</a:t>
            </a:r>
          </a:p>
          <a:p>
            <a:pPr lvl="1" eaLnBrk="1" hangingPunct="1">
              <a:defRPr/>
            </a:pPr>
            <a:r>
              <a:rPr lang="en-US">
                <a:latin typeface="Verdana" charset="0"/>
                <a:ea typeface="ＭＳ Ｐゴシック" charset="0"/>
              </a:rPr>
              <a:t>pedipalps modified as pinchers</a:t>
            </a:r>
          </a:p>
          <a:p>
            <a:pPr lvl="1" eaLnBrk="1" hangingPunct="1">
              <a:defRPr/>
            </a:pPr>
            <a:r>
              <a:rPr lang="en-US">
                <a:latin typeface="Verdana" charset="0"/>
                <a:ea typeface="ＭＳ Ｐゴシック" charset="0"/>
              </a:rPr>
              <a:t>tail modified with stinger</a:t>
            </a:r>
          </a:p>
          <a:p>
            <a:pPr eaLnBrk="1" hangingPunct="1"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Ticks and Mites are parasitic</a:t>
            </a:r>
          </a:p>
          <a:p>
            <a:pPr eaLnBrk="1" hangingPunct="1"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Spiders contain modified _________</a:t>
            </a:r>
          </a:p>
          <a:p>
            <a:pPr lvl="1" eaLnBrk="1" hangingPunct="1">
              <a:defRPr/>
            </a:pPr>
            <a:r>
              <a:rPr lang="en-US">
                <a:latin typeface="Verdana" charset="0"/>
                <a:ea typeface="ＭＳ Ｐゴシック" charset="0"/>
              </a:rPr>
              <a:t>used as fangs to inject poison</a:t>
            </a:r>
          </a:p>
          <a:p>
            <a:pPr eaLnBrk="1" hangingPunct="1"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produce silk used for webs, eggs, escape, courtship</a:t>
            </a:r>
          </a:p>
        </p:txBody>
      </p:sp>
      <p:sp>
        <p:nvSpPr>
          <p:cNvPr id="102403" name="Text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69391" y="2799660"/>
            <a:ext cx="4038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</a:rPr>
              <a:t>Chelicerae</a:t>
            </a:r>
          </a:p>
        </p:txBody>
      </p:sp>
    </p:spTree>
    <p:extLst>
      <p:ext uri="{BB962C8B-B14F-4D97-AF65-F5344CB8AC3E}">
        <p14:creationId xmlns:p14="http://schemas.microsoft.com/office/powerpoint/2010/main" val="145856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20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9" dur="500"/>
                                        <p:tgtEl>
                                          <p:spTgt spid="20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9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Subphylum:  Crustacea</a:t>
            </a:r>
          </a:p>
        </p:txBody>
      </p:sp>
      <p:pic>
        <p:nvPicPr>
          <p:cNvPr id="104450" name="Picture 3" descr="33_38CrustaceanDiversity_U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1600"/>
            <a:ext cx="36449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110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Subphylum:  Crustacea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Contain two pair of __________</a:t>
            </a:r>
          </a:p>
          <a:p>
            <a:pPr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Each appendage is </a:t>
            </a: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__________ 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(two main branches)</a:t>
            </a:r>
          </a:p>
          <a:p>
            <a:pPr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Mandibles</a:t>
            </a:r>
          </a:p>
          <a:p>
            <a:pPr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Body of two or three parts</a:t>
            </a:r>
          </a:p>
          <a:p>
            <a:pPr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Mostly marine</a:t>
            </a:r>
          </a:p>
        </p:txBody>
      </p:sp>
      <p:sp>
        <p:nvSpPr>
          <p:cNvPr id="106499" name="Text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30594" y="1574544"/>
            <a:ext cx="4038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</a:rPr>
              <a:t>antennae</a:t>
            </a:r>
          </a:p>
        </p:txBody>
      </p:sp>
      <p:sp>
        <p:nvSpPr>
          <p:cNvPr id="5" name="Text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241875" y="2137440"/>
            <a:ext cx="4038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000" dirty="0" err="1" smtClean="0">
                <a:solidFill>
                  <a:srgbClr val="FF0000"/>
                </a:solidFill>
              </a:rPr>
              <a:t>biramous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79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12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12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212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212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212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5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Subphylum:  Myriapoda</a:t>
            </a:r>
          </a:p>
        </p:txBody>
      </p:sp>
      <p:pic>
        <p:nvPicPr>
          <p:cNvPr id="108546" name="Picture 3" descr="33-31a-Milliped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600200"/>
            <a:ext cx="6553200" cy="4530725"/>
          </a:xfrm>
        </p:spPr>
      </p:pic>
    </p:spTree>
    <p:extLst>
      <p:ext uri="{BB962C8B-B14F-4D97-AF65-F5344CB8AC3E}">
        <p14:creationId xmlns:p14="http://schemas.microsoft.com/office/powerpoint/2010/main" val="2349705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3820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Subphylum:  Myriapoda (Uniramia)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Contain one pair of antennae</a:t>
            </a:r>
          </a:p>
          <a:p>
            <a:pPr eaLnBrk="1" hangingPunct="1"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Each appendage is __________ (one main branch)</a:t>
            </a:r>
          </a:p>
          <a:p>
            <a:pPr eaLnBrk="1" hangingPunct="1"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Mandibles</a:t>
            </a:r>
          </a:p>
        </p:txBody>
      </p:sp>
      <p:sp>
        <p:nvSpPr>
          <p:cNvPr id="110595" name="Text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105400" y="2133600"/>
            <a:ext cx="4038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</a:rPr>
              <a:t>uniramous</a:t>
            </a:r>
          </a:p>
        </p:txBody>
      </p:sp>
    </p:spTree>
    <p:extLst>
      <p:ext uri="{BB962C8B-B14F-4D97-AF65-F5344CB8AC3E}">
        <p14:creationId xmlns:p14="http://schemas.microsoft.com/office/powerpoint/2010/main" val="245296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17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17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217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1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Classes: 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Chilopoda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&amp;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Diplopoda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____________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</a:rPr>
              <a:t>Centipedes</a:t>
            </a:r>
          </a:p>
          <a:p>
            <a:pPr lvl="1"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</a:rPr>
              <a:t>____ pair of jointed legs per segment</a:t>
            </a:r>
          </a:p>
          <a:p>
            <a:pPr lvl="1"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</a:rPr>
              <a:t>poison claws</a:t>
            </a:r>
          </a:p>
          <a:p>
            <a:pPr lvl="1"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</a:rPr>
              <a:t>predators</a:t>
            </a:r>
          </a:p>
        </p:txBody>
      </p:sp>
      <p:sp>
        <p:nvSpPr>
          <p:cNvPr id="2191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52963" y="1600200"/>
            <a:ext cx="4033837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___________</a:t>
            </a:r>
            <a:endParaRPr lang="en-US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</a:rPr>
              <a:t>Millipedes</a:t>
            </a:r>
          </a:p>
          <a:p>
            <a:pPr lvl="1"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</a:rPr>
              <a:t>____ pair of jointed legs per segment (fused)</a:t>
            </a:r>
          </a:p>
          <a:p>
            <a:pPr lvl="1"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</a:rPr>
              <a:t>herbivores</a:t>
            </a:r>
          </a:p>
        </p:txBody>
      </p:sp>
      <p:pic>
        <p:nvPicPr>
          <p:cNvPr id="112644" name="Picture 5" descr="33_33Millipede_U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43400"/>
            <a:ext cx="3629025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6" descr="33_34Centipede_U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43400"/>
            <a:ext cx="324802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47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219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219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219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39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Subphylum:  Hexapoda</a:t>
            </a:r>
            <a:br>
              <a:rPr lang="en-US" sz="40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Class: Insecta  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Most diverse of all arthropods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May have been the cause of angiosperm diversity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Metamorphosis</a:t>
            </a:r>
          </a:p>
          <a:p>
            <a:pPr lvl="1" eaLnBrk="1" hangingPunct="1">
              <a:defRPr/>
            </a:pPr>
            <a:r>
              <a:rPr lang="en-US" sz="2400">
                <a:latin typeface="Verdana" charset="0"/>
                <a:ea typeface="ＭＳ Ｐゴシック" charset="0"/>
              </a:rPr>
              <a:t>complete</a:t>
            </a:r>
          </a:p>
          <a:p>
            <a:pPr lvl="1" eaLnBrk="1" hangingPunct="1">
              <a:defRPr/>
            </a:pPr>
            <a:r>
              <a:rPr lang="en-US" sz="2400">
                <a:latin typeface="Verdana" charset="0"/>
                <a:ea typeface="ＭＳ Ｐゴシック" charset="0"/>
              </a:rPr>
              <a:t>incomplete</a:t>
            </a:r>
          </a:p>
        </p:txBody>
      </p:sp>
      <p:pic>
        <p:nvPicPr>
          <p:cNvPr id="114691" name="Picture 4" descr="33-32-InsectFligh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5238" y="1600200"/>
            <a:ext cx="3189287" cy="2181225"/>
          </a:xfrm>
        </p:spPr>
      </p:pic>
      <p:pic>
        <p:nvPicPr>
          <p:cNvPr id="114692" name="Picture 5" descr="33-34-MetamorphosisButtrfl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2963" y="4079875"/>
            <a:ext cx="4033837" cy="1919288"/>
          </a:xfrm>
        </p:spPr>
      </p:pic>
    </p:spTree>
    <p:extLst>
      <p:ext uri="{BB962C8B-B14F-4D97-AF65-F5344CB8AC3E}">
        <p14:creationId xmlns:p14="http://schemas.microsoft.com/office/powerpoint/2010/main" val="69867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2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2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22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221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221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7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/>
        </p:nvSpPr>
        <p:spPr bwMode="auto">
          <a:xfrm>
            <a:off x="-499297" y="50749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65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65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65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65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Phylum:  Mollusca</a:t>
            </a:r>
          </a:p>
        </p:txBody>
      </p:sp>
      <p:sp>
        <p:nvSpPr>
          <p:cNvPr id="3" name="Rectangle 2"/>
          <p:cNvSpPr>
            <a:spLocks noGrp="1" noChangeArrowheads="1"/>
          </p:cNvSpPr>
          <p:nvPr/>
        </p:nvSpPr>
        <p:spPr bwMode="auto">
          <a:xfrm>
            <a:off x="410454" y="1188004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6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u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65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65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charset="0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6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-65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-65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-65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-65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65" charset="-128"/>
              </a:defRPr>
            </a:lvl9pPr>
          </a:lstStyle>
          <a:p>
            <a:pPr eaLnBrk="1" hangingPunct="1">
              <a:defRPr/>
            </a:pP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Most are marine (some are freshwater or terrestrial)</a:t>
            </a:r>
          </a:p>
          <a:p>
            <a:pPr eaLnBrk="1" hangingPunct="1">
              <a:defRPr/>
            </a:pP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Most are protected by a shell (calcium carbonate)</a:t>
            </a:r>
          </a:p>
          <a:p>
            <a:pPr eaLnBrk="1" hangingPunct="1">
              <a:defRPr/>
            </a:pP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Most contain a </a:t>
            </a:r>
            <a:r>
              <a:rPr lang="en-US" sz="2400" dirty="0" smtClean="0">
                <a:latin typeface="Verdana" charset="0"/>
                <a:ea typeface="ＭＳ Ｐゴシック" charset="0"/>
                <a:cs typeface="ＭＳ Ｐゴシック" charset="0"/>
              </a:rPr>
              <a:t>radula</a:t>
            </a:r>
          </a:p>
          <a:p>
            <a:pPr eaLnBrk="1" hangingPunct="1">
              <a:defRPr/>
            </a:pPr>
            <a:r>
              <a:rPr lang="en-US" sz="2400" dirty="0" smtClean="0">
                <a:latin typeface="Verdana" charset="0"/>
                <a:ea typeface="ＭＳ Ｐゴシック" charset="0"/>
                <a:cs typeface="ＭＳ Ｐゴシック" charset="0"/>
              </a:rPr>
              <a:t>Most have an OPEN circulatory system.</a:t>
            </a:r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7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 descr="33_37aInsectDiversity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050"/>
            <a:ext cx="7419975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-38100"/>
            <a:ext cx="1473200" cy="3175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l"/>
            <a:r>
              <a:rPr lang="en-US" sz="120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Fig. 33-37a</a:t>
            </a:r>
          </a:p>
        </p:txBody>
      </p:sp>
      <p:sp>
        <p:nvSpPr>
          <p:cNvPr id="116739" name="TextBox 3"/>
          <p:cNvSpPr txBox="1">
            <a:spLocks noChangeArrowheads="1"/>
          </p:cNvSpPr>
          <p:nvPr/>
        </p:nvSpPr>
        <p:spPr bwMode="auto">
          <a:xfrm>
            <a:off x="7315200" y="3200400"/>
            <a:ext cx="1828800" cy="1784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200" dirty="0"/>
              <a:t>2 pairs of wings; front thickened </a:t>
            </a:r>
            <a:r>
              <a:rPr lang="en-US" sz="2200" dirty="0">
                <a:solidFill>
                  <a:srgbClr val="FF0000"/>
                </a:solidFill>
              </a:rPr>
              <a:t>elytra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4100262"/>
            <a:ext cx="147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Beetles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2359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 descr="33_37bInsectDiversity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3050"/>
            <a:ext cx="6621463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-38100"/>
            <a:ext cx="1473200" cy="3175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l"/>
            <a:r>
              <a:rPr lang="en-US" sz="120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Fig. 33-37b</a:t>
            </a:r>
          </a:p>
        </p:txBody>
      </p:sp>
      <p:sp>
        <p:nvSpPr>
          <p:cNvPr id="118787" name="TextBox 3"/>
          <p:cNvSpPr txBox="1">
            <a:spLocks noChangeArrowheads="1"/>
          </p:cNvSpPr>
          <p:nvPr/>
        </p:nvSpPr>
        <p:spPr bwMode="auto">
          <a:xfrm>
            <a:off x="6705600" y="1371600"/>
            <a:ext cx="1905000" cy="1784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200" dirty="0">
                <a:solidFill>
                  <a:srgbClr val="171717"/>
                </a:solidFill>
              </a:rPr>
              <a:t>1 pair of wings; back form knobs called </a:t>
            </a:r>
            <a:r>
              <a:rPr lang="en-US" sz="2200" dirty="0" err="1">
                <a:solidFill>
                  <a:srgbClr val="FF0000"/>
                </a:solidFill>
              </a:rPr>
              <a:t>halteres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18788" name="TextBox 4"/>
          <p:cNvSpPr txBox="1">
            <a:spLocks noChangeArrowheads="1"/>
          </p:cNvSpPr>
          <p:nvPr/>
        </p:nvSpPr>
        <p:spPr bwMode="auto">
          <a:xfrm>
            <a:off x="6858000" y="5072063"/>
            <a:ext cx="1905000" cy="178593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200" dirty="0">
                <a:solidFill>
                  <a:srgbClr val="171717"/>
                </a:solidFill>
              </a:rPr>
              <a:t>Winged/less 2 pairs membrane wings; thin waist</a:t>
            </a:r>
          </a:p>
        </p:txBody>
      </p:sp>
      <p:sp>
        <p:nvSpPr>
          <p:cNvPr id="118789" name="TextBox 5"/>
          <p:cNvSpPr txBox="1">
            <a:spLocks noChangeArrowheads="1"/>
          </p:cNvSpPr>
          <p:nvPr/>
        </p:nvSpPr>
        <p:spPr bwMode="auto">
          <a:xfrm>
            <a:off x="6781800" y="3276600"/>
            <a:ext cx="2362200" cy="178435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200" dirty="0">
                <a:solidFill>
                  <a:srgbClr val="171717"/>
                </a:solidFill>
              </a:rPr>
              <a:t>Two pairs of wings, ½ have hard outer shell, sucking mouth parts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5668304"/>
            <a:ext cx="147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Bees, Wasps, &amp; Ants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4012001"/>
            <a:ext cx="147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True Bug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2253076"/>
            <a:ext cx="147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786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33_37cInsectDiversity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3050"/>
            <a:ext cx="6627813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-38100"/>
            <a:ext cx="1473200" cy="3175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l"/>
            <a:r>
              <a:rPr lang="en-US" sz="120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Fig. 33-37c</a:t>
            </a:r>
          </a:p>
        </p:txBody>
      </p:sp>
      <p:sp>
        <p:nvSpPr>
          <p:cNvPr id="120835" name="TextBox 3"/>
          <p:cNvSpPr txBox="1">
            <a:spLocks noChangeArrowheads="1"/>
          </p:cNvSpPr>
          <p:nvPr/>
        </p:nvSpPr>
        <p:spPr bwMode="auto">
          <a:xfrm>
            <a:off x="6858000" y="3200400"/>
            <a:ext cx="1905000" cy="1108075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200" dirty="0">
                <a:solidFill>
                  <a:srgbClr val="171717"/>
                </a:solidFill>
              </a:rPr>
              <a:t>Two wings covered with scales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907729" y="4712525"/>
            <a:ext cx="2162502" cy="212365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200" dirty="0" smtClean="0">
                <a:solidFill>
                  <a:srgbClr val="171717"/>
                </a:solidFill>
              </a:rPr>
              <a:t>Two membranous wings; large compound eyes.  Long abdomen </a:t>
            </a:r>
            <a:endParaRPr lang="en-US" sz="2200" dirty="0">
              <a:solidFill>
                <a:srgbClr val="17171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7705" y="3848305"/>
            <a:ext cx="1227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Butterflies &amp; moths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5668304"/>
            <a:ext cx="147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Dragonflies &amp; Damselflies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5415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Phylum:  Echinodermata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371600"/>
            <a:ext cx="38100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______________</a:t>
            </a:r>
          </a:p>
          <a:p>
            <a:pPr lvl="1" eaLnBrk="1" hangingPunct="1">
              <a:defRPr/>
            </a:pPr>
            <a:r>
              <a:rPr lang="en-US" sz="2400">
                <a:latin typeface="Verdana" charset="0"/>
                <a:ea typeface="ＭＳ Ｐゴシック" charset="0"/>
              </a:rPr>
              <a:t>radial and indeterminate cleavage</a:t>
            </a:r>
          </a:p>
          <a:p>
            <a:pPr lvl="1" eaLnBrk="1" hangingPunct="1">
              <a:defRPr/>
            </a:pPr>
            <a:r>
              <a:rPr lang="en-US" sz="2400">
                <a:latin typeface="Verdana" charset="0"/>
                <a:ea typeface="ＭＳ Ｐゴシック" charset="0"/>
              </a:rPr>
              <a:t>Enterocoelous</a:t>
            </a:r>
          </a:p>
          <a:p>
            <a:pPr lvl="1" eaLnBrk="1" hangingPunct="1">
              <a:defRPr/>
            </a:pPr>
            <a:r>
              <a:rPr lang="en-US" sz="2400">
                <a:latin typeface="Verdana" charset="0"/>
                <a:ea typeface="ＭＳ Ｐゴシック" charset="0"/>
              </a:rPr>
              <a:t>anus from blastopore</a:t>
            </a:r>
          </a:p>
        </p:txBody>
      </p:sp>
      <p:pic>
        <p:nvPicPr>
          <p:cNvPr id="126979" name="Picture 4" descr="33-00x-OchreSeastar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2963" y="2481263"/>
            <a:ext cx="4033837" cy="2768600"/>
          </a:xfrm>
        </p:spPr>
      </p:pic>
    </p:spTree>
    <p:extLst>
      <p:ext uri="{BB962C8B-B14F-4D97-AF65-F5344CB8AC3E}">
        <p14:creationId xmlns:p14="http://schemas.microsoft.com/office/powerpoint/2010/main" val="404104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25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225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225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225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3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Phylum:  Echinodermata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371600"/>
            <a:ext cx="38100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latin typeface="Verdana" charset="0"/>
                <a:ea typeface="ＭＳ Ｐゴシック" charset="0"/>
                <a:cs typeface="ＭＳ Ｐゴシック" charset="0"/>
              </a:rPr>
              <a:t>Radial 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Symmetry</a:t>
            </a:r>
          </a:p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_________________________</a:t>
            </a:r>
          </a:p>
          <a:p>
            <a:pPr lvl="1" eaLnBrk="1" hangingPunct="1">
              <a:defRPr/>
            </a:pPr>
            <a:r>
              <a:rPr lang="en-US" sz="2400" dirty="0" err="1">
                <a:latin typeface="Verdana" charset="0"/>
                <a:ea typeface="ＭＳ Ｐゴシック" charset="0"/>
              </a:rPr>
              <a:t>Ambulacral</a:t>
            </a:r>
            <a:r>
              <a:rPr lang="en-US" sz="2400" dirty="0">
                <a:latin typeface="Verdana" charset="0"/>
                <a:ea typeface="ＭＳ Ｐゴシック" charset="0"/>
              </a:rPr>
              <a:t> groove</a:t>
            </a:r>
          </a:p>
          <a:p>
            <a:pPr lvl="1" eaLnBrk="1" hangingPunct="1">
              <a:defRPr/>
            </a:pPr>
            <a:r>
              <a:rPr lang="en-US" sz="2400" dirty="0" err="1">
                <a:latin typeface="Verdana" charset="0"/>
                <a:ea typeface="ＭＳ Ｐゴシック" charset="0"/>
              </a:rPr>
              <a:t>Madreporite</a:t>
            </a:r>
            <a:endParaRPr lang="en-US" sz="2400" dirty="0">
              <a:latin typeface="Verdana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All marine</a:t>
            </a:r>
          </a:p>
        </p:txBody>
      </p:sp>
      <p:pic>
        <p:nvPicPr>
          <p:cNvPr id="129027" name="Picture 4" descr="33-00x-OchreSeastars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209800"/>
            <a:ext cx="4033838" cy="2768600"/>
          </a:xfrm>
        </p:spPr>
      </p:pic>
      <p:sp>
        <p:nvSpPr>
          <p:cNvPr id="129028" name="Text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1798536"/>
            <a:ext cx="4038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</a:rPr>
              <a:t>Water Vascular System</a:t>
            </a:r>
          </a:p>
        </p:txBody>
      </p:sp>
    </p:spTree>
    <p:extLst>
      <p:ext uri="{BB962C8B-B14F-4D97-AF65-F5344CB8AC3E}">
        <p14:creationId xmlns:p14="http://schemas.microsoft.com/office/powerpoint/2010/main" val="380535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227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227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227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1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Water Vascular System</a:t>
            </a:r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600200"/>
            <a:ext cx="4033838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___________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Stone Canal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Ring Canal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Radial Canal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Lateral Canal 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Ampulla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Tube Feet</a:t>
            </a:r>
          </a:p>
        </p:txBody>
      </p:sp>
      <p:sp>
        <p:nvSpPr>
          <p:cNvPr id="229381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80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76" name="Picture 6" descr="aster_diagr_water_vas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4000"/>
            <a:ext cx="61722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94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93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93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80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Classification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Class:  Asteroidea (Seastars)</a:t>
            </a:r>
          </a:p>
          <a:p>
            <a:pPr eaLnBrk="1" hangingPunct="1"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Class:  Opiuroidea (Brittlestars)</a:t>
            </a:r>
          </a:p>
          <a:p>
            <a:pPr eaLnBrk="1" hangingPunct="1"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Class:  Echinoidea (Sea Urchins, Sand Dollars)</a:t>
            </a:r>
          </a:p>
          <a:p>
            <a:pPr eaLnBrk="1" hangingPunct="1"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Class:  Crinoidea (Sea Lilies)</a:t>
            </a:r>
          </a:p>
          <a:p>
            <a:pPr eaLnBrk="1" hangingPunct="1">
              <a:defRPr/>
            </a:pP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Class:  Holothuroidea (Sea Cucumbers)</a:t>
            </a:r>
          </a:p>
        </p:txBody>
      </p:sp>
    </p:spTree>
    <p:extLst>
      <p:ext uri="{BB962C8B-B14F-4D97-AF65-F5344CB8AC3E}">
        <p14:creationId xmlns:p14="http://schemas.microsoft.com/office/powerpoint/2010/main" val="6857802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Class:  Asteroidea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Five arms radiating from a central disc</a:t>
            </a:r>
          </a:p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______ </a:t>
            </a:r>
            <a:r>
              <a:rPr lang="en-US" sz="2800" dirty="0" err="1">
                <a:latin typeface="Verdana" charset="0"/>
                <a:ea typeface="ＭＳ Ｐゴシック" charset="0"/>
                <a:cs typeface="ＭＳ Ｐゴシック" charset="0"/>
              </a:rPr>
              <a:t>ambulacral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 groove</a:t>
            </a:r>
          </a:p>
          <a:p>
            <a:pPr eaLnBrk="1" hangingPunct="1">
              <a:defRPr/>
            </a:pPr>
            <a:r>
              <a:rPr lang="en-US" sz="2800" dirty="0" err="1">
                <a:latin typeface="Verdana" charset="0"/>
                <a:ea typeface="ＭＳ Ｐゴシック" charset="0"/>
                <a:cs typeface="ＭＳ Ｐゴシック" charset="0"/>
              </a:rPr>
              <a:t>Madreporite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 on the </a:t>
            </a:r>
            <a:r>
              <a:rPr lang="en-US" sz="2800" dirty="0" err="1">
                <a:latin typeface="Verdana" charset="0"/>
                <a:ea typeface="ＭＳ Ｐゴシック" charset="0"/>
                <a:cs typeface="ＭＳ Ｐゴシック" charset="0"/>
              </a:rPr>
              <a:t>aboral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 side</a:t>
            </a:r>
          </a:p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Contain </a:t>
            </a:r>
            <a:r>
              <a:rPr lang="en-US" sz="2800" dirty="0" err="1">
                <a:latin typeface="Verdana" charset="0"/>
                <a:ea typeface="ＭＳ Ｐゴシック" charset="0"/>
                <a:cs typeface="ＭＳ Ｐゴシック" charset="0"/>
              </a:rPr>
              <a:t>pedicellariae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800" dirty="0" err="1">
                <a:latin typeface="Verdana" charset="0"/>
                <a:ea typeface="ＭＳ Ｐゴシック" charset="0"/>
                <a:cs typeface="ＭＳ Ｐゴシック" charset="0"/>
              </a:rPr>
              <a:t>papulae</a:t>
            </a:r>
            <a:endParaRPr lang="en-US" sz="28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5171" name="Picture 4" descr="33-37a-SeaSt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219200"/>
            <a:ext cx="4033838" cy="2797175"/>
          </a:xfrm>
        </p:spPr>
      </p:pic>
      <p:pic>
        <p:nvPicPr>
          <p:cNvPr id="135172" name="Picture 5" descr="Pisaster_brevispinusDiskAboral2sDLC2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3" t="10909" r="7251" b="21819"/>
          <a:stretch>
            <a:fillRect/>
          </a:stretch>
        </p:blipFill>
        <p:spPr bwMode="auto">
          <a:xfrm>
            <a:off x="4648200" y="4038600"/>
            <a:ext cx="44767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3" name="Text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8200" y="2438400"/>
            <a:ext cx="4038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</a:rPr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69410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3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3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3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3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3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3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5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Class:  Ophiuroidea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30725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Five thin arms radiating from a central disc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______ ambulacral grooves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Madreporite on the oral side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No suckers on tube feet, pedicellariae or papulae</a:t>
            </a:r>
          </a:p>
        </p:txBody>
      </p:sp>
      <p:pic>
        <p:nvPicPr>
          <p:cNvPr id="137219" name="Picture 4" descr="33-37c-BrittleSt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2963" y="2466975"/>
            <a:ext cx="4033837" cy="2795588"/>
          </a:xfrm>
        </p:spPr>
      </p:pic>
      <p:sp>
        <p:nvSpPr>
          <p:cNvPr id="137220" name="Text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51803" y="2728836"/>
            <a:ext cx="4038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</a:rPr>
              <a:t>Closed</a:t>
            </a:r>
          </a:p>
        </p:txBody>
      </p:sp>
    </p:spTree>
    <p:extLst>
      <p:ext uri="{BB962C8B-B14F-4D97-AF65-F5344CB8AC3E}">
        <p14:creationId xmlns:p14="http://schemas.microsoft.com/office/powerpoint/2010/main" val="243736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3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Class:  Echinoidea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371600"/>
            <a:ext cx="4343400" cy="4530725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No arms but have five rows of tube </a:t>
            </a:r>
            <a:r>
              <a:rPr lang="en-US" sz="2800" dirty="0" err="1">
                <a:latin typeface="Verdana" charset="0"/>
                <a:ea typeface="ＭＳ Ｐゴシック" charset="0"/>
                <a:cs typeface="ＭＳ Ｐゴシック" charset="0"/>
              </a:rPr>
              <a:t>feets</a:t>
            </a:r>
            <a:endParaRPr lang="en-US" sz="28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Contain spines</a:t>
            </a:r>
          </a:p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Closed </a:t>
            </a:r>
            <a:r>
              <a:rPr lang="en-US" sz="2800" dirty="0" err="1">
                <a:latin typeface="Verdana" charset="0"/>
                <a:ea typeface="ＭＳ Ｐゴシック" charset="0"/>
                <a:cs typeface="ＭＳ Ｐゴシック" charset="0"/>
              </a:rPr>
              <a:t>ambulacral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 grooves</a:t>
            </a:r>
          </a:p>
          <a:p>
            <a:pPr eaLnBrk="1" hangingPunct="1">
              <a:defRPr/>
            </a:pPr>
            <a:r>
              <a:rPr lang="en-US" sz="2800" dirty="0" err="1">
                <a:latin typeface="Verdana" charset="0"/>
                <a:ea typeface="ＭＳ Ｐゴシック" charset="0"/>
                <a:cs typeface="ＭＳ Ｐゴシック" charset="0"/>
              </a:rPr>
              <a:t>Madreporite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 on the _______ side</a:t>
            </a:r>
          </a:p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Contain </a:t>
            </a:r>
            <a:r>
              <a:rPr lang="en-US" sz="2800" dirty="0" err="1">
                <a:latin typeface="Verdana" charset="0"/>
                <a:ea typeface="ＭＳ Ｐゴシック" charset="0"/>
                <a:cs typeface="ＭＳ Ｐゴシック" charset="0"/>
              </a:rPr>
              <a:t>pedicellariae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 and ________</a:t>
            </a:r>
          </a:p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Aristotle</a:t>
            </a:r>
            <a:r>
              <a:rPr lang="ja-JP" altLang="en-US" sz="2800" dirty="0">
                <a:latin typeface="Verdan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s lantern</a:t>
            </a:r>
          </a:p>
        </p:txBody>
      </p:sp>
      <p:pic>
        <p:nvPicPr>
          <p:cNvPr id="139267" name="Picture 4" descr="33-37d-SeaUrchin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9163" y="914400"/>
            <a:ext cx="4033837" cy="2859088"/>
          </a:xfrm>
        </p:spPr>
      </p:pic>
      <p:pic>
        <p:nvPicPr>
          <p:cNvPr id="139268" name="Picture 5" descr="arisla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338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9" name="Text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3879288"/>
            <a:ext cx="4038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000" dirty="0" err="1">
                <a:solidFill>
                  <a:srgbClr val="FF0000"/>
                </a:solidFill>
              </a:rPr>
              <a:t>aboral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39270" name="Text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0" y="4768049"/>
            <a:ext cx="4038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000" dirty="0" err="1">
                <a:solidFill>
                  <a:srgbClr val="FF0000"/>
                </a:solidFill>
              </a:rPr>
              <a:t>Papulae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7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7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7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7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7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7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7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1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00" y="1650748"/>
            <a:ext cx="7341522" cy="4433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972" y="692695"/>
            <a:ext cx="8541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Basic Body Parts of the HAM: 1) _____________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			2)______________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			3)______________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			4)______________</a:t>
            </a:r>
            <a:endParaRPr lang="en-US" sz="2400" dirty="0"/>
          </a:p>
        </p:txBody>
      </p:sp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4695480" y="690024"/>
            <a:ext cx="1244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Foot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4653897" y="1073328"/>
            <a:ext cx="1244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Mantle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4653897" y="1456632"/>
            <a:ext cx="179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Visceral Mass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Class:  Crinoidea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Attached to substrate with many branched arms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Open ambulacral grooves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No __________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No pedicellariae or papulae</a:t>
            </a:r>
          </a:p>
        </p:txBody>
      </p:sp>
      <p:pic>
        <p:nvPicPr>
          <p:cNvPr id="141315" name="Picture 4" descr="33-37e-SeaLily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2963" y="2466975"/>
            <a:ext cx="4033837" cy="2795588"/>
          </a:xfrm>
        </p:spPr>
      </p:pic>
      <p:sp>
        <p:nvSpPr>
          <p:cNvPr id="141316" name="Text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00" y="4191000"/>
            <a:ext cx="4038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000" dirty="0" err="1">
                <a:solidFill>
                  <a:srgbClr val="FF0000"/>
                </a:solidFill>
              </a:rPr>
              <a:t>Madreporite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5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500" y="277813"/>
            <a:ext cx="54864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Class: Holothuroidea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209800"/>
            <a:ext cx="3810000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Soft bodied</a:t>
            </a:r>
          </a:p>
          <a:p>
            <a:pPr eaLnBrk="1" hangingPunct="1">
              <a:defRPr/>
            </a:pPr>
            <a:r>
              <a:rPr lang="en-US" sz="2800" dirty="0" err="1">
                <a:latin typeface="Verdana" charset="0"/>
                <a:ea typeface="ＭＳ Ｐゴシック" charset="0"/>
                <a:cs typeface="ＭＳ Ｐゴシック" charset="0"/>
              </a:rPr>
              <a:t>Ambulacral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 areas with tube feet</a:t>
            </a:r>
          </a:p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________ </a:t>
            </a:r>
            <a:r>
              <a:rPr lang="en-US" sz="2800" dirty="0" err="1">
                <a:latin typeface="Verdana" charset="0"/>
                <a:ea typeface="ＭＳ Ｐゴシック" charset="0"/>
                <a:cs typeface="ＭＳ Ｐゴシック" charset="0"/>
              </a:rPr>
              <a:t>Madreporite</a:t>
            </a:r>
            <a:endParaRPr lang="en-US" sz="28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No </a:t>
            </a:r>
            <a:r>
              <a:rPr lang="en-US" sz="2800" dirty="0" err="1">
                <a:latin typeface="Verdana" charset="0"/>
                <a:ea typeface="ＭＳ Ｐゴシック" charset="0"/>
                <a:cs typeface="ＭＳ Ｐゴシック" charset="0"/>
              </a:rPr>
              <a:t>pedicellariae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 or </a:t>
            </a:r>
            <a:r>
              <a:rPr lang="en-US" sz="2800" dirty="0" err="1">
                <a:latin typeface="Verdana" charset="0"/>
                <a:ea typeface="ＭＳ Ｐゴシック" charset="0"/>
                <a:cs typeface="ＭＳ Ｐゴシック" charset="0"/>
              </a:rPr>
              <a:t>papulae</a:t>
            </a:r>
            <a:endParaRPr lang="en-US" sz="28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sz="2800" dirty="0">
                <a:solidFill>
                  <a:srgbClr val="FF0000"/>
                </a:solidFill>
                <a:latin typeface="Verdana" charset="0"/>
                <a:ea typeface="ＭＳ Ｐゴシック" charset="0"/>
                <a:cs typeface="ＭＳ Ｐゴシック" charset="0"/>
              </a:rPr>
              <a:t>Closed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err="1">
                <a:latin typeface="Verdana" charset="0"/>
                <a:ea typeface="ＭＳ Ｐゴシック" charset="0"/>
                <a:cs typeface="ＭＳ Ｐゴシック" charset="0"/>
              </a:rPr>
              <a:t>ambulacral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 grooves</a:t>
            </a:r>
          </a:p>
        </p:txBody>
      </p:sp>
      <p:pic>
        <p:nvPicPr>
          <p:cNvPr id="143363" name="Picture 4" descr="33-37f-SeaCucumb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2963" y="2528888"/>
            <a:ext cx="4033837" cy="2673350"/>
          </a:xfrm>
        </p:spPr>
      </p:pic>
      <p:sp>
        <p:nvSpPr>
          <p:cNvPr id="143364" name="Text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66800" y="3581400"/>
            <a:ext cx="4038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807961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Phylum Mollusca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Class:  </a:t>
            </a:r>
            <a:r>
              <a:rPr lang="en-US" dirty="0" err="1">
                <a:latin typeface="Verdana" charset="0"/>
                <a:ea typeface="ＭＳ Ｐゴシック" charset="0"/>
                <a:cs typeface="ＭＳ Ｐゴシック" charset="0"/>
              </a:rPr>
              <a:t>Monoplacophora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>
                <a:latin typeface="Verdana" charset="0"/>
                <a:ea typeface="ＭＳ Ｐゴシック" charset="0"/>
                <a:cs typeface="ＭＳ Ｐゴシック" charset="0"/>
              </a:rPr>
              <a:t>Neopilina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Class:  ______________ (</a:t>
            </a:r>
            <a:r>
              <a:rPr lang="en-US" dirty="0" err="1">
                <a:latin typeface="Verdana" charset="0"/>
                <a:ea typeface="ＭＳ Ｐゴシック" charset="0"/>
                <a:cs typeface="ＭＳ Ｐゴシック" charset="0"/>
              </a:rPr>
              <a:t>Chitons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Class:  </a:t>
            </a:r>
            <a:r>
              <a:rPr lang="en-US" dirty="0" err="1">
                <a:latin typeface="Verdana" charset="0"/>
                <a:ea typeface="ＭＳ Ｐゴシック" charset="0"/>
                <a:cs typeface="ＭＳ Ｐゴシック" charset="0"/>
              </a:rPr>
              <a:t>Gastropoda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 (Snails, Slugs)</a:t>
            </a:r>
          </a:p>
          <a:p>
            <a:pPr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Class:  </a:t>
            </a: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_______________ 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(Tooth or Tusk Shells)</a:t>
            </a:r>
          </a:p>
          <a:p>
            <a:pPr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Class:  </a:t>
            </a:r>
            <a:r>
              <a:rPr lang="en-US" dirty="0" err="1">
                <a:latin typeface="Verdana" charset="0"/>
                <a:ea typeface="ＭＳ Ｐゴシック" charset="0"/>
                <a:cs typeface="ＭＳ Ｐゴシック" charset="0"/>
              </a:rPr>
              <a:t>Bivalvia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 (Clams, Mussels, Oysters, scallops)</a:t>
            </a:r>
          </a:p>
          <a:p>
            <a:pPr eaLnBrk="1" hangingPunct="1">
              <a:defRPr/>
            </a:pP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Class:  </a:t>
            </a:r>
            <a:r>
              <a:rPr lang="en-US" dirty="0" smtClean="0">
                <a:latin typeface="Verdana" charset="0"/>
                <a:ea typeface="ＭＳ Ｐゴシック" charset="0"/>
                <a:cs typeface="ＭＳ Ｐゴシック" charset="0"/>
              </a:rPr>
              <a:t>_______________ </a:t>
            </a:r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(Squids, Octopuses)</a:t>
            </a:r>
          </a:p>
        </p:txBody>
      </p:sp>
      <p:sp>
        <p:nvSpPr>
          <p:cNvPr id="5" name="Text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78715" y="4825881"/>
            <a:ext cx="4038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000" dirty="0" err="1" smtClean="0">
                <a:solidFill>
                  <a:srgbClr val="FF0000"/>
                </a:solidFill>
              </a:rPr>
              <a:t>Cephalopoda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78715" y="2964334"/>
            <a:ext cx="4038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000" dirty="0" err="1" smtClean="0">
                <a:solidFill>
                  <a:srgbClr val="FF0000"/>
                </a:solidFill>
              </a:rPr>
              <a:t>Scaphopoda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40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154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Class: Monoplacophora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Single shelled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Segmented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Deep Marine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Reduced head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Foot for locomotion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Radula present</a:t>
            </a:r>
          </a:p>
        </p:txBody>
      </p:sp>
      <p:graphicFrame>
        <p:nvGraphicFramePr>
          <p:cNvPr id="36867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4654550" y="1600200"/>
          <a:ext cx="4030663" cy="453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Image Document" r:id="rId4" imgW="1400175" imgH="1524000" progId="Imaging.Document">
                  <p:embed/>
                </p:oleObj>
              </mc:Choice>
              <mc:Fallback>
                <p:oleObj name="Image Document" r:id="rId4" imgW="1400175" imgH="1524000" progId="Imaging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4550" y="1600200"/>
                        <a:ext cx="4030663" cy="453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953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1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Class: _</a:t>
            </a:r>
            <a:r>
              <a:rPr lang="en-US" sz="5000">
                <a:latin typeface="Arial" charset="0"/>
                <a:ea typeface="ＭＳ Ｐゴシック" charset="0"/>
                <a:cs typeface="ＭＳ Ｐゴシック" charset="0"/>
              </a:rPr>
              <a:t>_________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_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05000"/>
            <a:ext cx="3581400" cy="37338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Marine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Shell with eight overlapping plates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Foot used for locomotion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Head reduced</a:t>
            </a:r>
          </a:p>
          <a:p>
            <a:pPr eaLnBrk="1" hangingPunct="1">
              <a:defRPr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Radula present</a:t>
            </a:r>
          </a:p>
        </p:txBody>
      </p:sp>
      <p:pic>
        <p:nvPicPr>
          <p:cNvPr id="38915" name="Picture 4" descr="33-17-Chit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1905000"/>
            <a:ext cx="4648200" cy="3097213"/>
          </a:xfrm>
        </p:spPr>
      </p:pic>
      <p:sp>
        <p:nvSpPr>
          <p:cNvPr id="38916" name="Text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57600" y="588963"/>
            <a:ext cx="4038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000" dirty="0" err="1">
                <a:solidFill>
                  <a:srgbClr val="FF0000"/>
                </a:solidFill>
              </a:rPr>
              <a:t>Polyplacophora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37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Class: Gastropoda</a:t>
            </a:r>
          </a:p>
        </p:txBody>
      </p:sp>
      <p:pic>
        <p:nvPicPr>
          <p:cNvPr id="40962" name="Picture 3" descr="33-18x-GardenSnai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3050" y="1600200"/>
            <a:ext cx="1860550" cy="2181225"/>
          </a:xfrm>
        </p:spPr>
      </p:pic>
      <p:pic>
        <p:nvPicPr>
          <p:cNvPr id="40963" name="Picture 4" descr="33-19a-Nudibranc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0" y="1600200"/>
            <a:ext cx="3051175" cy="2181225"/>
          </a:xfrm>
        </p:spPr>
      </p:pic>
      <p:pic>
        <p:nvPicPr>
          <p:cNvPr id="40964" name="Picture 5" descr="33-19c-Snai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4238" y="3949700"/>
            <a:ext cx="3178175" cy="2181225"/>
          </a:xfrm>
        </p:spPr>
      </p:pic>
      <p:pic>
        <p:nvPicPr>
          <p:cNvPr id="40965" name="Picture 6" descr="33-19d-DeerCowri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0500" y="3949700"/>
            <a:ext cx="2797175" cy="2181225"/>
          </a:xfrm>
        </p:spPr>
      </p:pic>
    </p:spTree>
    <p:extLst>
      <p:ext uri="{BB962C8B-B14F-4D97-AF65-F5344CB8AC3E}">
        <p14:creationId xmlns:p14="http://schemas.microsoft.com/office/powerpoint/2010/main" val="86083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_REMOVE" val="ToBeErase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_REMOVE" val="ToBeErase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_REMOVE" val="ToBeErased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_REMOVE" val="ToBeErased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_REMOVE" val="ToBeErased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_REMOVE" val="ToBeErased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_REMOVE" val="ToBeErased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_REMOVE" val="ToBeErased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_REMOVE" val="ToBeErased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_REMOVE" val="ToBeErased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_REMOVE" val="ToBeErase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_REMOVE" val="ToBeErased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_REMOVE" val="ToBeErased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_REMOVE" val="ToBeErased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_REMOVE" val="ToBeErase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_REMOVE" val="ToBeErase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_REMOVE" val="ToBeErase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_REMOVE" val="ToBeErased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_REMOVE" val="ToBeErase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_REMOVE" val="ToBeErased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_REMOVE" val="ToBeErased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_REMOVE" val="ToBeErased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1135</Words>
  <Application>Microsoft Macintosh PowerPoint</Application>
  <PresentationFormat>On-screen Show (4:3)</PresentationFormat>
  <Paragraphs>331</Paragraphs>
  <Slides>51</Slides>
  <Notes>46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Calibri</vt:lpstr>
      <vt:lpstr>ＭＳ Ｐゴシック</vt:lpstr>
      <vt:lpstr>Arial</vt:lpstr>
      <vt:lpstr>Times New Roman</vt:lpstr>
      <vt:lpstr>Verdana</vt:lpstr>
      <vt:lpstr>Wingdings</vt:lpstr>
      <vt:lpstr>Office Theme</vt:lpstr>
      <vt:lpstr>Image Document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Phylum Mollusca</vt:lpstr>
      <vt:lpstr>Class: Monoplacophora</vt:lpstr>
      <vt:lpstr>Class: ___________</vt:lpstr>
      <vt:lpstr>Class: Gastropoda</vt:lpstr>
      <vt:lpstr>Class: Gastropoda</vt:lpstr>
      <vt:lpstr>Class: Scaphopoda</vt:lpstr>
      <vt:lpstr>Class: Bivalvia</vt:lpstr>
      <vt:lpstr>Class: Cephalopoda</vt:lpstr>
      <vt:lpstr>Phylum:  Annelida</vt:lpstr>
      <vt:lpstr>Classification</vt:lpstr>
      <vt:lpstr>Class: Oligochaeta</vt:lpstr>
      <vt:lpstr>Class: Polychaeta</vt:lpstr>
      <vt:lpstr>Class: Hirudinea</vt:lpstr>
      <vt:lpstr>Animal Circulation and Gas Exchange</vt:lpstr>
      <vt:lpstr>Circulation In Animals</vt:lpstr>
      <vt:lpstr>PowerPoint Presentation</vt:lpstr>
      <vt:lpstr>Cardiovascular System</vt:lpstr>
      <vt:lpstr>Phylum: ______________</vt:lpstr>
      <vt:lpstr>Phylum:  Arthropoda</vt:lpstr>
      <vt:lpstr>Arthropod Diversity</vt:lpstr>
      <vt:lpstr>Arthropod Classification</vt:lpstr>
      <vt:lpstr>Arthropod Classification</vt:lpstr>
      <vt:lpstr>Subphylum:  ________</vt:lpstr>
      <vt:lpstr>Subphylum:  Cheliceraformes</vt:lpstr>
      <vt:lpstr>Class:  Merostomata</vt:lpstr>
      <vt:lpstr>Class:  Pyconogonida</vt:lpstr>
      <vt:lpstr>Class:  Arachnida</vt:lpstr>
      <vt:lpstr>Class:  Arachnida</vt:lpstr>
      <vt:lpstr>Subphylum:  Crustacea</vt:lpstr>
      <vt:lpstr>Subphylum:  Crustacea</vt:lpstr>
      <vt:lpstr>Subphylum:  Myriapoda</vt:lpstr>
      <vt:lpstr>Subphylum:  Myriapoda (Uniramia)</vt:lpstr>
      <vt:lpstr>Classes:  Chilopoda &amp; Diplopoda</vt:lpstr>
      <vt:lpstr>Subphylum:  Hexapoda Class: Insecta  </vt:lpstr>
      <vt:lpstr>Fig. 33-37a</vt:lpstr>
      <vt:lpstr>Fig. 33-37b</vt:lpstr>
      <vt:lpstr>Fig. 33-37c</vt:lpstr>
      <vt:lpstr>Phylum:  Echinodermata</vt:lpstr>
      <vt:lpstr>Phylum:  Echinodermata</vt:lpstr>
      <vt:lpstr>Water Vascular System</vt:lpstr>
      <vt:lpstr>Classification</vt:lpstr>
      <vt:lpstr>Class:  Asteroidea</vt:lpstr>
      <vt:lpstr>Class:  Ophiuroidea</vt:lpstr>
      <vt:lpstr>Class:  Echinoidea</vt:lpstr>
      <vt:lpstr>Class:  Crinoidea</vt:lpstr>
      <vt:lpstr>Class: Holothuroidea</vt:lpstr>
    </vt:vector>
  </TitlesOfParts>
  <Manager/>
  <Company>Mt. San Antonio College</Company>
  <LinksUpToDate>false</LinksUpToDate>
  <SharedDoc>false</SharedDoc>
  <HyperlinkBase/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Tim Revell</dc:creator>
  <cp:keywords/>
  <dc:description/>
  <cp:lastModifiedBy>Dr. Tim K. Revell</cp:lastModifiedBy>
  <cp:revision>17</cp:revision>
  <dcterms:created xsi:type="dcterms:W3CDTF">2016-10-19T00:19:11Z</dcterms:created>
  <dcterms:modified xsi:type="dcterms:W3CDTF">2017-04-14T15:16:44Z</dcterms:modified>
  <cp:category/>
</cp:coreProperties>
</file>