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8.xml" ContentType="application/vnd.openxmlformats-officedocument.presentationml.notesSlide+xml"/>
  <Override PartName="/ppt/tags/tag24.xml" ContentType="application/vnd.openxmlformats-officedocument.presentationml.tags+xml"/>
  <Override PartName="/ppt/notesSlides/notesSlide9.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8"/>
  </p:notesMasterIdLst>
  <p:sldIdLst>
    <p:sldId id="256" r:id="rId2"/>
    <p:sldId id="329" r:id="rId3"/>
    <p:sldId id="331" r:id="rId4"/>
    <p:sldId id="257" r:id="rId5"/>
    <p:sldId id="258" r:id="rId6"/>
    <p:sldId id="261" r:id="rId7"/>
    <p:sldId id="259" r:id="rId8"/>
    <p:sldId id="260" r:id="rId9"/>
    <p:sldId id="262" r:id="rId10"/>
    <p:sldId id="263" r:id="rId11"/>
    <p:sldId id="264" r:id="rId12"/>
    <p:sldId id="265" r:id="rId13"/>
    <p:sldId id="266" r:id="rId14"/>
    <p:sldId id="267" r:id="rId15"/>
    <p:sldId id="268" r:id="rId16"/>
    <p:sldId id="269" r:id="rId17"/>
    <p:sldId id="270" r:id="rId18"/>
    <p:sldId id="272" r:id="rId19"/>
    <p:sldId id="271" r:id="rId20"/>
    <p:sldId id="273" r:id="rId21"/>
    <p:sldId id="274" r:id="rId22"/>
    <p:sldId id="275" r:id="rId23"/>
    <p:sldId id="276" r:id="rId24"/>
    <p:sldId id="327"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1" r:id="rId49"/>
    <p:sldId id="300" r:id="rId50"/>
    <p:sldId id="302" r:id="rId51"/>
    <p:sldId id="303" r:id="rId52"/>
    <p:sldId id="304" r:id="rId53"/>
    <p:sldId id="305" r:id="rId54"/>
    <p:sldId id="306" r:id="rId55"/>
    <p:sldId id="307" r:id="rId56"/>
    <p:sldId id="308" r:id="rId57"/>
    <p:sldId id="328" r:id="rId58"/>
    <p:sldId id="309" r:id="rId59"/>
    <p:sldId id="310" r:id="rId60"/>
    <p:sldId id="311" r:id="rId61"/>
    <p:sldId id="312" r:id="rId62"/>
    <p:sldId id="313" r:id="rId63"/>
    <p:sldId id="314" r:id="rId64"/>
    <p:sldId id="315" r:id="rId65"/>
    <p:sldId id="316" r:id="rId66"/>
    <p:sldId id="317" r:id="rId67"/>
    <p:sldId id="318" r:id="rId68"/>
    <p:sldId id="320" r:id="rId69"/>
    <p:sldId id="319" r:id="rId70"/>
    <p:sldId id="321" r:id="rId71"/>
    <p:sldId id="322" r:id="rId72"/>
    <p:sldId id="323" r:id="rId73"/>
    <p:sldId id="324" r:id="rId74"/>
    <p:sldId id="325" r:id="rId75"/>
    <p:sldId id="326" r:id="rId76"/>
    <p:sldId id="332"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73"/>
    <p:restoredTop sz="92585"/>
  </p:normalViewPr>
  <p:slideViewPr>
    <p:cSldViewPr snapToGrid="0" snapToObjects="1">
      <p:cViewPr varScale="1">
        <p:scale>
          <a:sx n="118" d="100"/>
          <a:sy n="118" d="100"/>
        </p:scale>
        <p:origin x="2288"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1D3CA2-BACF-7744-A12F-C706E2F2A8A8}" type="datetimeFigureOut">
              <a:rPr lang="en-US" smtClean="0"/>
              <a:pPr/>
              <a:t>8/28/23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2C8229-EBBC-F74B-9846-2738815AD210}" type="slidenum">
              <a:rPr lang="en-US" smtClean="0"/>
              <a:pPr/>
              <a:t>‹#›</a:t>
            </a:fld>
            <a:endParaRPr lang="en-US"/>
          </a:p>
        </p:txBody>
      </p:sp>
    </p:spTree>
    <p:extLst>
      <p:ext uri="{BB962C8B-B14F-4D97-AF65-F5344CB8AC3E}">
        <p14:creationId xmlns:p14="http://schemas.microsoft.com/office/powerpoint/2010/main" val="20343149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Words in RED are GREAT options for “fill-in-the</a:t>
            </a:r>
            <a:r>
              <a:rPr lang="en-US" baseline="0" dirty="0"/>
              <a:t>-blank” types of questions!</a:t>
            </a:r>
            <a:endParaRPr lang="en-US" dirty="0"/>
          </a:p>
        </p:txBody>
      </p:sp>
      <p:sp>
        <p:nvSpPr>
          <p:cNvPr id="4" name="Slide Number Placeholder 3"/>
          <p:cNvSpPr>
            <a:spLocks noGrp="1"/>
          </p:cNvSpPr>
          <p:nvPr>
            <p:ph type="sldNum" sz="quarter" idx="10"/>
          </p:nvPr>
        </p:nvSpPr>
        <p:spPr/>
        <p:txBody>
          <a:bodyPr/>
          <a:lstStyle/>
          <a:p>
            <a:fld id="{D32C8229-EBBC-F74B-9846-2738815AD210}" type="slidenum">
              <a:rPr lang="en-US" smtClean="0"/>
              <a:pPr/>
              <a:t>14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152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Helvetica"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156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Helvetica"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158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Helvetica"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4000">
                <a:solidFill>
                  <a:schemeClr val="tx1"/>
                </a:solidFill>
                <a:latin typeface="Verdana" charset="0"/>
                <a:ea typeface="ＭＳ Ｐゴシック" charset="0"/>
                <a:cs typeface="ＭＳ Ｐゴシック" charset="0"/>
              </a:defRPr>
            </a:lvl1pPr>
            <a:lvl2pPr marL="37931725" indent="-37474525">
              <a:defRPr sz="4000">
                <a:solidFill>
                  <a:schemeClr val="tx1"/>
                </a:solidFill>
                <a:latin typeface="Verdana" charset="0"/>
                <a:ea typeface="ＭＳ Ｐゴシック" charset="0"/>
              </a:defRPr>
            </a:lvl2pPr>
            <a:lvl3pPr>
              <a:defRPr sz="4000">
                <a:solidFill>
                  <a:schemeClr val="tx1"/>
                </a:solidFill>
                <a:latin typeface="Verdana" charset="0"/>
                <a:ea typeface="ＭＳ Ｐゴシック" charset="0"/>
              </a:defRPr>
            </a:lvl3pPr>
            <a:lvl4pPr>
              <a:defRPr sz="4000">
                <a:solidFill>
                  <a:schemeClr val="tx1"/>
                </a:solidFill>
                <a:latin typeface="Verdana" charset="0"/>
                <a:ea typeface="ＭＳ Ｐゴシック" charset="0"/>
              </a:defRPr>
            </a:lvl4pPr>
            <a:lvl5pPr>
              <a:defRPr sz="4000">
                <a:solidFill>
                  <a:schemeClr val="tx1"/>
                </a:solidFill>
                <a:latin typeface="Verdana" charset="0"/>
                <a:ea typeface="ＭＳ Ｐゴシック" charset="0"/>
              </a:defRPr>
            </a:lvl5pPr>
            <a:lvl6pPr marL="457200" eaLnBrk="0" fontAlgn="base" hangingPunct="0">
              <a:spcBef>
                <a:spcPct val="0"/>
              </a:spcBef>
              <a:spcAft>
                <a:spcPct val="0"/>
              </a:spcAft>
              <a:defRPr sz="4000">
                <a:solidFill>
                  <a:schemeClr val="tx1"/>
                </a:solidFill>
                <a:latin typeface="Verdana" charset="0"/>
                <a:ea typeface="ＭＳ Ｐゴシック" charset="0"/>
              </a:defRPr>
            </a:lvl6pPr>
            <a:lvl7pPr marL="914400" eaLnBrk="0" fontAlgn="base" hangingPunct="0">
              <a:spcBef>
                <a:spcPct val="0"/>
              </a:spcBef>
              <a:spcAft>
                <a:spcPct val="0"/>
              </a:spcAft>
              <a:defRPr sz="4000">
                <a:solidFill>
                  <a:schemeClr val="tx1"/>
                </a:solidFill>
                <a:latin typeface="Verdana" charset="0"/>
                <a:ea typeface="ＭＳ Ｐゴシック" charset="0"/>
              </a:defRPr>
            </a:lvl7pPr>
            <a:lvl8pPr marL="1371600" eaLnBrk="0" fontAlgn="base" hangingPunct="0">
              <a:spcBef>
                <a:spcPct val="0"/>
              </a:spcBef>
              <a:spcAft>
                <a:spcPct val="0"/>
              </a:spcAft>
              <a:defRPr sz="4000">
                <a:solidFill>
                  <a:schemeClr val="tx1"/>
                </a:solidFill>
                <a:latin typeface="Verdana" charset="0"/>
                <a:ea typeface="ＭＳ Ｐゴシック" charset="0"/>
              </a:defRPr>
            </a:lvl8pPr>
            <a:lvl9pPr marL="1828800" eaLnBrk="0" fontAlgn="base" hangingPunct="0">
              <a:spcBef>
                <a:spcPct val="0"/>
              </a:spcBef>
              <a:spcAft>
                <a:spcPct val="0"/>
              </a:spcAft>
              <a:defRPr sz="4000">
                <a:solidFill>
                  <a:schemeClr val="tx1"/>
                </a:solidFill>
                <a:latin typeface="Verdana" charset="0"/>
                <a:ea typeface="ＭＳ Ｐゴシック" charset="0"/>
              </a:defRPr>
            </a:lvl9pPr>
          </a:lstStyle>
          <a:p>
            <a:fld id="{F3214C38-2BAA-D04F-B624-129F76202492}" type="slidenum">
              <a:rPr lang="en-US" sz="1200">
                <a:latin typeface="Arial" charset="0"/>
              </a:rPr>
              <a:pPr/>
              <a:t>68</a:t>
            </a:fld>
            <a:endParaRPr lang="en-US" sz="1200">
              <a:latin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Helvetica"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xfrm>
            <a:off x="1150938" y="692150"/>
            <a:ext cx="4556125" cy="3416300"/>
          </a:xfrm>
          <a:ln/>
        </p:spPr>
      </p:sp>
      <p:sp>
        <p:nvSpPr>
          <p:cNvPr id="1802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Helvetica"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xfrm>
            <a:off x="1150938" y="692150"/>
            <a:ext cx="4556125" cy="3416300"/>
          </a:xfrm>
          <a:ln/>
        </p:spPr>
      </p:sp>
      <p:sp>
        <p:nvSpPr>
          <p:cNvPr id="1853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Helvetica"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xfrm>
            <a:off x="1150938" y="692150"/>
            <a:ext cx="4556125" cy="3416300"/>
          </a:xfrm>
          <a:ln/>
        </p:spPr>
      </p:sp>
      <p:sp>
        <p:nvSpPr>
          <p:cNvPr id="1873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Helvetica"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xfrm>
            <a:off x="1150938" y="692150"/>
            <a:ext cx="4556125" cy="3416300"/>
          </a:xfrm>
          <a:ln/>
        </p:spPr>
      </p:sp>
      <p:sp>
        <p:nvSpPr>
          <p:cNvPr id="1894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Helvetica"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2C8229-EBBC-F74B-9846-2738815AD210}" type="slidenum">
              <a:rPr lang="en-US" smtClean="0"/>
              <a:pPr/>
              <a:t>19</a:t>
            </a:fld>
            <a:endParaRPr lang="en-US"/>
          </a:p>
        </p:txBody>
      </p:sp>
    </p:spTree>
    <p:extLst>
      <p:ext uri="{BB962C8B-B14F-4D97-AF65-F5344CB8AC3E}">
        <p14:creationId xmlns:p14="http://schemas.microsoft.com/office/powerpoint/2010/main" val="1113671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D32C8229-EBBC-F74B-9846-2738815AD210}" type="slidenum">
              <a:rPr lang="en-US" smtClean="0"/>
              <a:pPr/>
              <a:t>21</a:t>
            </a:fld>
            <a:endParaRPr lang="en-US"/>
          </a:p>
        </p:txBody>
      </p:sp>
    </p:spTree>
    <p:extLst>
      <p:ext uri="{BB962C8B-B14F-4D97-AF65-F5344CB8AC3E}">
        <p14:creationId xmlns:p14="http://schemas.microsoft.com/office/powerpoint/2010/main" val="3426420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64</a:t>
            </a:r>
          </a:p>
        </p:txBody>
      </p:sp>
      <p:sp>
        <p:nvSpPr>
          <p:cNvPr id="4" name="Slide Number Placeholder 3"/>
          <p:cNvSpPr>
            <a:spLocks noGrp="1"/>
          </p:cNvSpPr>
          <p:nvPr>
            <p:ph type="sldNum" sz="quarter" idx="10"/>
          </p:nvPr>
        </p:nvSpPr>
        <p:spPr/>
        <p:txBody>
          <a:bodyPr/>
          <a:lstStyle/>
          <a:p>
            <a:fld id="{D32C8229-EBBC-F74B-9846-2738815AD210}" type="slidenum">
              <a:rPr lang="en-US" smtClean="0"/>
              <a:pPr/>
              <a:t>25</a:t>
            </a:fld>
            <a:endParaRPr lang="en-US"/>
          </a:p>
        </p:txBody>
      </p:sp>
    </p:spTree>
    <p:extLst>
      <p:ext uri="{BB962C8B-B14F-4D97-AF65-F5344CB8AC3E}">
        <p14:creationId xmlns:p14="http://schemas.microsoft.com/office/powerpoint/2010/main" val="2926132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2C8229-EBBC-F74B-9846-2738815AD210}" type="slidenum">
              <a:rPr lang="en-US" smtClean="0"/>
              <a:pPr/>
              <a:t>28</a:t>
            </a:fld>
            <a:endParaRPr lang="en-US"/>
          </a:p>
        </p:txBody>
      </p:sp>
    </p:spTree>
    <p:extLst>
      <p:ext uri="{BB962C8B-B14F-4D97-AF65-F5344CB8AC3E}">
        <p14:creationId xmlns:p14="http://schemas.microsoft.com/office/powerpoint/2010/main" val="3336016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2C8229-EBBC-F74B-9846-2738815AD210}" type="slidenum">
              <a:rPr lang="en-US" smtClean="0"/>
              <a:pPr/>
              <a:t>29</a:t>
            </a:fld>
            <a:endParaRPr lang="en-US"/>
          </a:p>
        </p:txBody>
      </p:sp>
    </p:spTree>
    <p:extLst>
      <p:ext uri="{BB962C8B-B14F-4D97-AF65-F5344CB8AC3E}">
        <p14:creationId xmlns:p14="http://schemas.microsoft.com/office/powerpoint/2010/main" val="4091433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2C8229-EBBC-F74B-9846-2738815AD210}" type="slidenum">
              <a:rPr lang="en-US" smtClean="0"/>
              <a:pPr/>
              <a:t>32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2C8229-EBBC-F74B-9846-2738815AD210}" type="slidenum">
              <a:rPr lang="en-US" smtClean="0"/>
              <a:pPr/>
              <a:t>36</a:t>
            </a:fld>
            <a:endParaRPr lang="en-US"/>
          </a:p>
        </p:txBody>
      </p:sp>
    </p:spTree>
    <p:extLst>
      <p:ext uri="{BB962C8B-B14F-4D97-AF65-F5344CB8AC3E}">
        <p14:creationId xmlns:p14="http://schemas.microsoft.com/office/powerpoint/2010/main" val="1040681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2C8229-EBBC-F74B-9846-2738815AD210}" type="slidenum">
              <a:rPr lang="en-US" smtClean="0"/>
              <a:pPr/>
              <a:t>48</a:t>
            </a:fld>
            <a:endParaRPr lang="en-US"/>
          </a:p>
        </p:txBody>
      </p:sp>
    </p:spTree>
    <p:extLst>
      <p:ext uri="{BB962C8B-B14F-4D97-AF65-F5344CB8AC3E}">
        <p14:creationId xmlns:p14="http://schemas.microsoft.com/office/powerpoint/2010/main" val="2673276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559533-B2BD-1040-8399-66B88A4EAC59}" type="datetimeFigureOut">
              <a:rPr lang="en-US" smtClean="0"/>
              <a:pPr/>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1F47F8-3BB6-2046-8F1E-718C65C3938C}" type="slidenum">
              <a:rPr lang="en-US" smtClean="0"/>
              <a:pPr/>
              <a:t>‹#›</a:t>
            </a:fld>
            <a:endParaRPr lang="en-US"/>
          </a:p>
        </p:txBody>
      </p:sp>
    </p:spTree>
    <p:extLst>
      <p:ext uri="{BB962C8B-B14F-4D97-AF65-F5344CB8AC3E}">
        <p14:creationId xmlns:p14="http://schemas.microsoft.com/office/powerpoint/2010/main" val="948222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559533-B2BD-1040-8399-66B88A4EAC59}" type="datetimeFigureOut">
              <a:rPr lang="en-US" smtClean="0"/>
              <a:pPr/>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1F47F8-3BB6-2046-8F1E-718C65C3938C}" type="slidenum">
              <a:rPr lang="en-US" smtClean="0"/>
              <a:pPr/>
              <a:t>‹#›</a:t>
            </a:fld>
            <a:endParaRPr lang="en-US"/>
          </a:p>
        </p:txBody>
      </p:sp>
    </p:spTree>
    <p:extLst>
      <p:ext uri="{BB962C8B-B14F-4D97-AF65-F5344CB8AC3E}">
        <p14:creationId xmlns:p14="http://schemas.microsoft.com/office/powerpoint/2010/main" val="4276541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559533-B2BD-1040-8399-66B88A4EAC59}" type="datetimeFigureOut">
              <a:rPr lang="en-US" smtClean="0"/>
              <a:pPr/>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1F47F8-3BB6-2046-8F1E-718C65C3938C}" type="slidenum">
              <a:rPr lang="en-US" smtClean="0"/>
              <a:pPr/>
              <a:t>‹#›</a:t>
            </a:fld>
            <a:endParaRPr lang="en-US"/>
          </a:p>
        </p:txBody>
      </p:sp>
    </p:spTree>
    <p:extLst>
      <p:ext uri="{BB962C8B-B14F-4D97-AF65-F5344CB8AC3E}">
        <p14:creationId xmlns:p14="http://schemas.microsoft.com/office/powerpoint/2010/main" val="267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091CDA6F-854B-4B4C-B488-333E95D2BC8C}" type="datetime1">
              <a:rPr lang="en-US"/>
              <a:pPr/>
              <a:t>8/28/23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1496A578-09D5-4743-8B73-BB9C6148899D}" type="slidenum">
              <a:rPr lang="en-US"/>
              <a:pPr/>
              <a:t>‹#›</a:t>
            </a:fld>
            <a:endParaRPr lang="en-US"/>
          </a:p>
        </p:txBody>
      </p:sp>
    </p:spTree>
    <p:extLst>
      <p:ext uri="{BB962C8B-B14F-4D97-AF65-F5344CB8AC3E}">
        <p14:creationId xmlns:p14="http://schemas.microsoft.com/office/powerpoint/2010/main" val="878590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559533-B2BD-1040-8399-66B88A4EAC59}" type="datetimeFigureOut">
              <a:rPr lang="en-US" smtClean="0"/>
              <a:pPr/>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1F47F8-3BB6-2046-8F1E-718C65C3938C}" type="slidenum">
              <a:rPr lang="en-US" smtClean="0"/>
              <a:pPr/>
              <a:t>‹#›</a:t>
            </a:fld>
            <a:endParaRPr lang="en-US"/>
          </a:p>
        </p:txBody>
      </p:sp>
    </p:spTree>
    <p:extLst>
      <p:ext uri="{BB962C8B-B14F-4D97-AF65-F5344CB8AC3E}">
        <p14:creationId xmlns:p14="http://schemas.microsoft.com/office/powerpoint/2010/main" val="1640782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559533-B2BD-1040-8399-66B88A4EAC59}" type="datetimeFigureOut">
              <a:rPr lang="en-US" smtClean="0"/>
              <a:pPr/>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1F47F8-3BB6-2046-8F1E-718C65C3938C}" type="slidenum">
              <a:rPr lang="en-US" smtClean="0"/>
              <a:pPr/>
              <a:t>‹#›</a:t>
            </a:fld>
            <a:endParaRPr lang="en-US"/>
          </a:p>
        </p:txBody>
      </p:sp>
    </p:spTree>
    <p:extLst>
      <p:ext uri="{BB962C8B-B14F-4D97-AF65-F5344CB8AC3E}">
        <p14:creationId xmlns:p14="http://schemas.microsoft.com/office/powerpoint/2010/main" val="1793307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559533-B2BD-1040-8399-66B88A4EAC59}" type="datetimeFigureOut">
              <a:rPr lang="en-US" smtClean="0"/>
              <a:pPr/>
              <a:t>8/28/23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1F47F8-3BB6-2046-8F1E-718C65C3938C}" type="slidenum">
              <a:rPr lang="en-US" smtClean="0"/>
              <a:pPr/>
              <a:t>‹#›</a:t>
            </a:fld>
            <a:endParaRPr lang="en-US"/>
          </a:p>
        </p:txBody>
      </p:sp>
    </p:spTree>
    <p:extLst>
      <p:ext uri="{BB962C8B-B14F-4D97-AF65-F5344CB8AC3E}">
        <p14:creationId xmlns:p14="http://schemas.microsoft.com/office/powerpoint/2010/main" val="3098892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559533-B2BD-1040-8399-66B88A4EAC59}" type="datetimeFigureOut">
              <a:rPr lang="en-US" smtClean="0"/>
              <a:pPr/>
              <a:t>8/28/23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1F47F8-3BB6-2046-8F1E-718C65C3938C}" type="slidenum">
              <a:rPr lang="en-US" smtClean="0"/>
              <a:pPr/>
              <a:t>‹#›</a:t>
            </a:fld>
            <a:endParaRPr lang="en-US"/>
          </a:p>
        </p:txBody>
      </p:sp>
    </p:spTree>
    <p:extLst>
      <p:ext uri="{BB962C8B-B14F-4D97-AF65-F5344CB8AC3E}">
        <p14:creationId xmlns:p14="http://schemas.microsoft.com/office/powerpoint/2010/main" val="2928679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559533-B2BD-1040-8399-66B88A4EAC59}" type="datetimeFigureOut">
              <a:rPr lang="en-US" smtClean="0"/>
              <a:pPr/>
              <a:t>8/28/23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1F47F8-3BB6-2046-8F1E-718C65C3938C}" type="slidenum">
              <a:rPr lang="en-US" smtClean="0"/>
              <a:pPr/>
              <a:t>‹#›</a:t>
            </a:fld>
            <a:endParaRPr lang="en-US"/>
          </a:p>
        </p:txBody>
      </p:sp>
    </p:spTree>
    <p:extLst>
      <p:ext uri="{BB962C8B-B14F-4D97-AF65-F5344CB8AC3E}">
        <p14:creationId xmlns:p14="http://schemas.microsoft.com/office/powerpoint/2010/main" val="2031306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559533-B2BD-1040-8399-66B88A4EAC59}" type="datetimeFigureOut">
              <a:rPr lang="en-US" smtClean="0"/>
              <a:pPr/>
              <a:t>8/28/23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1F47F8-3BB6-2046-8F1E-718C65C3938C}" type="slidenum">
              <a:rPr lang="en-US" smtClean="0"/>
              <a:pPr/>
              <a:t>‹#›</a:t>
            </a:fld>
            <a:endParaRPr lang="en-US"/>
          </a:p>
        </p:txBody>
      </p:sp>
    </p:spTree>
    <p:extLst>
      <p:ext uri="{BB962C8B-B14F-4D97-AF65-F5344CB8AC3E}">
        <p14:creationId xmlns:p14="http://schemas.microsoft.com/office/powerpoint/2010/main" val="3848450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559533-B2BD-1040-8399-66B88A4EAC59}" type="datetimeFigureOut">
              <a:rPr lang="en-US" smtClean="0"/>
              <a:pPr/>
              <a:t>8/28/23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1F47F8-3BB6-2046-8F1E-718C65C3938C}" type="slidenum">
              <a:rPr lang="en-US" smtClean="0"/>
              <a:pPr/>
              <a:t>‹#›</a:t>
            </a:fld>
            <a:endParaRPr lang="en-US"/>
          </a:p>
        </p:txBody>
      </p:sp>
    </p:spTree>
    <p:extLst>
      <p:ext uri="{BB962C8B-B14F-4D97-AF65-F5344CB8AC3E}">
        <p14:creationId xmlns:p14="http://schemas.microsoft.com/office/powerpoint/2010/main" val="1938199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559533-B2BD-1040-8399-66B88A4EAC59}" type="datetimeFigureOut">
              <a:rPr lang="en-US" smtClean="0"/>
              <a:pPr/>
              <a:t>8/28/23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1F47F8-3BB6-2046-8F1E-718C65C3938C}" type="slidenum">
              <a:rPr lang="en-US" smtClean="0"/>
              <a:pPr/>
              <a:t>‹#›</a:t>
            </a:fld>
            <a:endParaRPr lang="en-US"/>
          </a:p>
        </p:txBody>
      </p:sp>
    </p:spTree>
    <p:extLst>
      <p:ext uri="{BB962C8B-B14F-4D97-AF65-F5344CB8AC3E}">
        <p14:creationId xmlns:p14="http://schemas.microsoft.com/office/powerpoint/2010/main" val="3874022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559533-B2BD-1040-8399-66B88A4EAC59}" type="datetimeFigureOut">
              <a:rPr lang="en-US" smtClean="0"/>
              <a:pPr/>
              <a:t>8/28/23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1F47F8-3BB6-2046-8F1E-718C65C3938C}" type="slidenum">
              <a:rPr lang="en-US" smtClean="0"/>
              <a:pPr/>
              <a:t>‹#›</a:t>
            </a:fld>
            <a:endParaRPr lang="en-US"/>
          </a:p>
        </p:txBody>
      </p:sp>
    </p:spTree>
    <p:extLst>
      <p:ext uri="{BB962C8B-B14F-4D97-AF65-F5344CB8AC3E}">
        <p14:creationId xmlns:p14="http://schemas.microsoft.com/office/powerpoint/2010/main" val="428022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17.pn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2.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tags" Target="../tags/tag1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8.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18.xml"/></Relationships>
</file>

<file path=ppt/slides/_rels/slide29.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tags" Target="../tags/tag2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cdc.gov/"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xml"/><Relationship Id="rId1" Type="http://schemas.openxmlformats.org/officeDocument/2006/relationships/tags" Target="../tags/tag26.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oleObject" Target="../embeddings/oleObject1.bin"/></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Welcome to Micro 22</a:t>
            </a:r>
          </a:p>
        </p:txBody>
      </p:sp>
      <p:sp>
        <p:nvSpPr>
          <p:cNvPr id="3" name="Subtitle 2"/>
          <p:cNvSpPr>
            <a:spLocks noGrp="1"/>
          </p:cNvSpPr>
          <p:nvPr>
            <p:ph type="subTitle" idx="1"/>
          </p:nvPr>
        </p:nvSpPr>
        <p:spPr/>
        <p:txBody>
          <a:bodyPr/>
          <a:lstStyle/>
          <a:p>
            <a:r>
              <a:rPr lang="en-US" dirty="0"/>
              <a:t>Principles of Microbiology</a:t>
            </a:r>
          </a:p>
          <a:p>
            <a:r>
              <a:rPr lang="en-US" dirty="0"/>
              <a:t>Tim K. Revell, Ph.D.</a:t>
            </a:r>
          </a:p>
        </p:txBody>
      </p:sp>
    </p:spTree>
    <p:extLst>
      <p:ext uri="{BB962C8B-B14F-4D97-AF65-F5344CB8AC3E}">
        <p14:creationId xmlns:p14="http://schemas.microsoft.com/office/powerpoint/2010/main" val="1149105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Microbes</a:t>
            </a:r>
          </a:p>
        </p:txBody>
      </p:sp>
      <p:sp>
        <p:nvSpPr>
          <p:cNvPr id="3" name="Content Placeholder 2"/>
          <p:cNvSpPr>
            <a:spLocks noGrp="1"/>
          </p:cNvSpPr>
          <p:nvPr>
            <p:ph idx="1"/>
          </p:nvPr>
        </p:nvSpPr>
        <p:spPr/>
        <p:txBody>
          <a:bodyPr/>
          <a:lstStyle/>
          <a:p>
            <a:r>
              <a:rPr lang="en-US" dirty="0"/>
              <a:t>4) </a:t>
            </a:r>
            <a:r>
              <a:rPr lang="en-US" dirty="0">
                <a:solidFill>
                  <a:srgbClr val="FF0000"/>
                </a:solidFill>
              </a:rPr>
              <a:t>Fungi</a:t>
            </a:r>
            <a:r>
              <a:rPr lang="en-US" dirty="0"/>
              <a:t> (molds &amp; yeast)</a:t>
            </a:r>
          </a:p>
        </p:txBody>
      </p:sp>
      <p:pic>
        <p:nvPicPr>
          <p:cNvPr id="5" name="Picture 4"/>
          <p:cNvPicPr>
            <a:picLocks noChangeAspect="1"/>
          </p:cNvPicPr>
          <p:nvPr/>
        </p:nvPicPr>
        <p:blipFill>
          <a:blip r:embed="rId2"/>
          <a:stretch>
            <a:fillRect/>
          </a:stretch>
        </p:blipFill>
        <p:spPr>
          <a:xfrm>
            <a:off x="6883400" y="1843410"/>
            <a:ext cx="1803400" cy="2489200"/>
          </a:xfrm>
          <a:prstGeom prst="rect">
            <a:avLst/>
          </a:prstGeom>
        </p:spPr>
      </p:pic>
      <p:pic>
        <p:nvPicPr>
          <p:cNvPr id="6"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336" y="3407900"/>
            <a:ext cx="37465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702801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Microbes</a:t>
            </a:r>
          </a:p>
        </p:txBody>
      </p:sp>
      <p:sp>
        <p:nvSpPr>
          <p:cNvPr id="3" name="Content Placeholder 2"/>
          <p:cNvSpPr>
            <a:spLocks noGrp="1"/>
          </p:cNvSpPr>
          <p:nvPr>
            <p:ph idx="1"/>
          </p:nvPr>
        </p:nvSpPr>
        <p:spPr/>
        <p:txBody>
          <a:bodyPr/>
          <a:lstStyle/>
          <a:p>
            <a:r>
              <a:rPr lang="en-US" dirty="0"/>
              <a:t>4) </a:t>
            </a:r>
            <a:r>
              <a:rPr lang="en-US" dirty="0">
                <a:solidFill>
                  <a:srgbClr val="FF0000"/>
                </a:solidFill>
              </a:rPr>
              <a:t>Parasitic worms</a:t>
            </a:r>
          </a:p>
        </p:txBody>
      </p:sp>
      <p:pic>
        <p:nvPicPr>
          <p:cNvPr id="7" name="Picture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1212498"/>
            <a:ext cx="51435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190500" y="4144261"/>
            <a:ext cx="3810000" cy="2578100"/>
          </a:xfrm>
          <a:prstGeom prst="rect">
            <a:avLst/>
          </a:prstGeom>
        </p:spPr>
      </p:pic>
    </p:spTree>
    <p:extLst>
      <p:ext uri="{BB962C8B-B14F-4D97-AF65-F5344CB8AC3E}">
        <p14:creationId xmlns:p14="http://schemas.microsoft.com/office/powerpoint/2010/main" val="3848738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5) </a:t>
            </a:r>
            <a:r>
              <a:rPr lang="en-US" dirty="0">
                <a:solidFill>
                  <a:srgbClr val="FF0000"/>
                </a:solidFill>
              </a:rPr>
              <a:t>Viruses</a:t>
            </a:r>
          </a:p>
        </p:txBody>
      </p:sp>
      <p:pic>
        <p:nvPicPr>
          <p:cNvPr id="4"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502" y="2207052"/>
            <a:ext cx="7106248" cy="41111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709061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 of Microbiology</a:t>
            </a:r>
          </a:p>
        </p:txBody>
      </p:sp>
      <p:sp>
        <p:nvSpPr>
          <p:cNvPr id="3" name="Content Placeholder 2"/>
          <p:cNvSpPr>
            <a:spLocks noGrp="1"/>
          </p:cNvSpPr>
          <p:nvPr>
            <p:ph idx="1"/>
          </p:nvPr>
        </p:nvSpPr>
        <p:spPr/>
        <p:txBody>
          <a:bodyPr/>
          <a:lstStyle/>
          <a:p>
            <a:r>
              <a:rPr lang="en-US" dirty="0"/>
              <a:t>A) Parasitology</a:t>
            </a:r>
          </a:p>
          <a:p>
            <a:r>
              <a:rPr lang="en-US" dirty="0"/>
              <a:t>B) Immunology</a:t>
            </a:r>
          </a:p>
          <a:p>
            <a:r>
              <a:rPr lang="en-US" dirty="0"/>
              <a:t>C) Bacteriology</a:t>
            </a:r>
          </a:p>
          <a:p>
            <a:r>
              <a:rPr lang="en-US" dirty="0"/>
              <a:t>D) Mycology</a:t>
            </a:r>
          </a:p>
          <a:p>
            <a:r>
              <a:rPr lang="en-US" dirty="0"/>
              <a:t>E) Virology</a:t>
            </a:r>
          </a:p>
          <a:p>
            <a:r>
              <a:rPr lang="en-US" dirty="0"/>
              <a:t>F) Our emphasis will be on Medical Microbiology</a:t>
            </a:r>
          </a:p>
        </p:txBody>
      </p:sp>
    </p:spTree>
    <p:extLst>
      <p:ext uri="{BB962C8B-B14F-4D97-AF65-F5344CB8AC3E}">
        <p14:creationId xmlns:p14="http://schemas.microsoft.com/office/powerpoint/2010/main" val="1736619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terms we use…</a:t>
            </a:r>
          </a:p>
        </p:txBody>
      </p:sp>
      <p:sp>
        <p:nvSpPr>
          <p:cNvPr id="3" name="Content Placeholder 2"/>
          <p:cNvSpPr>
            <a:spLocks noGrp="1"/>
          </p:cNvSpPr>
          <p:nvPr>
            <p:ph idx="1"/>
          </p:nvPr>
        </p:nvSpPr>
        <p:spPr/>
        <p:txBody>
          <a:bodyPr/>
          <a:lstStyle/>
          <a:p>
            <a:r>
              <a:rPr lang="en-US" b="1" dirty="0"/>
              <a:t>Organisms</a:t>
            </a:r>
            <a:r>
              <a:rPr lang="en-US" dirty="0"/>
              <a:t>: Any living thing</a:t>
            </a:r>
          </a:p>
          <a:p>
            <a:r>
              <a:rPr lang="en-US" b="1" dirty="0"/>
              <a:t>Microorganism</a:t>
            </a:r>
            <a:r>
              <a:rPr lang="en-US" dirty="0"/>
              <a:t>: Any living thing that is generally microscopic in form</a:t>
            </a:r>
          </a:p>
          <a:p>
            <a:r>
              <a:rPr lang="en-US" dirty="0">
                <a:solidFill>
                  <a:srgbClr val="FF0000"/>
                </a:solidFill>
              </a:rPr>
              <a:t>___________</a:t>
            </a:r>
            <a:r>
              <a:rPr lang="en-US" dirty="0"/>
              <a:t>: Disease Causing organism or agent.</a:t>
            </a:r>
          </a:p>
          <a:p>
            <a:endParaRPr lang="en-US" dirty="0"/>
          </a:p>
          <a:p>
            <a:pPr>
              <a:buNone/>
            </a:pPr>
            <a:endParaRPr lang="en-US" dirty="0"/>
          </a:p>
        </p:txBody>
      </p:sp>
    </p:spTree>
    <p:extLst>
      <p:ext uri="{BB962C8B-B14F-4D97-AF65-F5344CB8AC3E}">
        <p14:creationId xmlns:p14="http://schemas.microsoft.com/office/powerpoint/2010/main" val="712390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Terms!....</a:t>
            </a:r>
          </a:p>
        </p:txBody>
      </p:sp>
      <p:sp>
        <p:nvSpPr>
          <p:cNvPr id="3" name="Content Placeholder 2"/>
          <p:cNvSpPr>
            <a:spLocks noGrp="1"/>
          </p:cNvSpPr>
          <p:nvPr>
            <p:ph idx="1"/>
          </p:nvPr>
        </p:nvSpPr>
        <p:spPr>
          <a:xfrm>
            <a:off x="457200" y="1417638"/>
            <a:ext cx="8229600" cy="5355452"/>
          </a:xfrm>
        </p:spPr>
        <p:txBody>
          <a:bodyPr>
            <a:normAutofit fontScale="92500" lnSpcReduction="10000"/>
          </a:bodyPr>
          <a:lstStyle/>
          <a:p>
            <a:r>
              <a:rPr lang="en-US" dirty="0"/>
              <a:t>__________: A state where the host (such as a human) harbors microbes that survive and multiply in or on body tissue.</a:t>
            </a:r>
          </a:p>
          <a:p>
            <a:r>
              <a:rPr lang="en-US" dirty="0">
                <a:solidFill>
                  <a:srgbClr val="FF0000"/>
                </a:solidFill>
              </a:rPr>
              <a:t>__________</a:t>
            </a:r>
            <a:r>
              <a:rPr lang="en-US" dirty="0"/>
              <a:t>: A process or event that results in any changes from the general state of good health.</a:t>
            </a:r>
          </a:p>
          <a:p>
            <a:r>
              <a:rPr lang="en-US" dirty="0"/>
              <a:t>__________________________: the damaging result of infection caused by microbes</a:t>
            </a:r>
          </a:p>
          <a:p>
            <a:r>
              <a:rPr lang="en-US" dirty="0">
                <a:solidFill>
                  <a:srgbClr val="FF0000"/>
                </a:solidFill>
              </a:rPr>
              <a:t>_____________</a:t>
            </a:r>
            <a:r>
              <a:rPr lang="en-US" dirty="0"/>
              <a:t> disease causing ability OR the ability of a pathogen to gain entry to host tissues and bring about disease.</a:t>
            </a:r>
          </a:p>
        </p:txBody>
      </p:sp>
      <p:sp>
        <p:nvSpPr>
          <p:cNvPr id="4" name="TextBox 3"/>
          <p:cNvSpPr txBox="1"/>
          <p:nvPr>
            <p:custDataLst>
              <p:tags r:id="rId1"/>
            </p:custDataLst>
          </p:nvPr>
        </p:nvSpPr>
        <p:spPr>
          <a:xfrm>
            <a:off x="957732" y="1334691"/>
            <a:ext cx="1853004" cy="584776"/>
          </a:xfrm>
          <a:prstGeom prst="rect">
            <a:avLst/>
          </a:prstGeom>
          <a:noFill/>
        </p:spPr>
        <p:txBody>
          <a:bodyPr wrap="square" rtlCol="0">
            <a:spAutoFit/>
          </a:bodyPr>
          <a:lstStyle/>
          <a:p>
            <a:r>
              <a:rPr lang="en-US" sz="3200" dirty="0">
                <a:solidFill>
                  <a:srgbClr val="FF0000"/>
                </a:solidFill>
              </a:rPr>
              <a:t>Infection</a:t>
            </a:r>
          </a:p>
        </p:txBody>
      </p:sp>
      <p:sp>
        <p:nvSpPr>
          <p:cNvPr id="5" name="TextBox 4"/>
          <p:cNvSpPr txBox="1"/>
          <p:nvPr>
            <p:custDataLst>
              <p:tags r:id="rId2"/>
            </p:custDataLst>
          </p:nvPr>
        </p:nvSpPr>
        <p:spPr>
          <a:xfrm>
            <a:off x="718722" y="3963348"/>
            <a:ext cx="5070428" cy="584776"/>
          </a:xfrm>
          <a:prstGeom prst="rect">
            <a:avLst/>
          </a:prstGeom>
          <a:noFill/>
        </p:spPr>
        <p:txBody>
          <a:bodyPr wrap="square" rtlCol="0">
            <a:spAutoFit/>
          </a:bodyPr>
          <a:lstStyle/>
          <a:p>
            <a:r>
              <a:rPr lang="en-US" sz="3200" dirty="0">
                <a:solidFill>
                  <a:srgbClr val="FF0000"/>
                </a:solidFill>
              </a:rPr>
              <a:t>Microbial (infectious) disease</a:t>
            </a:r>
          </a:p>
        </p:txBody>
      </p:sp>
    </p:spTree>
    <p:extLst>
      <p:ext uri="{BB962C8B-B14F-4D97-AF65-F5344CB8AC3E}">
        <p14:creationId xmlns:p14="http://schemas.microsoft.com/office/powerpoint/2010/main" val="3731928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yet, even more terms!</a:t>
            </a:r>
          </a:p>
        </p:txBody>
      </p:sp>
      <p:sp>
        <p:nvSpPr>
          <p:cNvPr id="3" name="Content Placeholder 2"/>
          <p:cNvSpPr>
            <a:spLocks noGrp="1"/>
          </p:cNvSpPr>
          <p:nvPr>
            <p:ph idx="1"/>
          </p:nvPr>
        </p:nvSpPr>
        <p:spPr/>
        <p:txBody>
          <a:bodyPr>
            <a:normAutofit lnSpcReduction="10000"/>
          </a:bodyPr>
          <a:lstStyle/>
          <a:p>
            <a:r>
              <a:rPr lang="en-US" dirty="0"/>
              <a:t>____________: Degree of pathogenicity or the degree to which a pathogen causes a disease.</a:t>
            </a:r>
          </a:p>
          <a:p>
            <a:pPr marL="0" indent="0">
              <a:buNone/>
            </a:pPr>
            <a:r>
              <a:rPr lang="en-US" dirty="0"/>
              <a:t>Example: </a:t>
            </a:r>
            <a:r>
              <a:rPr lang="en-US" i="1" dirty="0">
                <a:solidFill>
                  <a:srgbClr val="FF0000"/>
                </a:solidFill>
              </a:rPr>
              <a:t>Salmonella</a:t>
            </a:r>
          </a:p>
          <a:p>
            <a:pPr marL="0" indent="0">
              <a:buNone/>
            </a:pPr>
            <a:r>
              <a:rPr lang="en-US" dirty="0"/>
              <a:t>Estimated </a:t>
            </a:r>
            <a:r>
              <a:rPr lang="en-US" dirty="0">
                <a:solidFill>
                  <a:srgbClr val="FF0000"/>
                </a:solidFill>
              </a:rPr>
              <a:t>____ million cases/</a:t>
            </a:r>
            <a:r>
              <a:rPr lang="en-US" dirty="0" err="1">
                <a:solidFill>
                  <a:srgbClr val="FF0000"/>
                </a:solidFill>
              </a:rPr>
              <a:t>yr</a:t>
            </a:r>
            <a:r>
              <a:rPr lang="en-US" dirty="0">
                <a:solidFill>
                  <a:srgbClr val="FF0000"/>
                </a:solidFill>
              </a:rPr>
              <a:t> in U.S.</a:t>
            </a:r>
          </a:p>
          <a:p>
            <a:pPr marL="0" indent="0">
              <a:buNone/>
            </a:pPr>
            <a:r>
              <a:rPr lang="en-US" dirty="0"/>
              <a:t>Associated with raw meat, poultry, milk, dairy products, fish, eggs, coconut, frog legs, peanut butter, cocoa and chocolate, Pets! (such as turtles, other reptiles, dogs, cats, birds, pet food, treats)!</a:t>
            </a:r>
          </a:p>
        </p:txBody>
      </p:sp>
      <p:sp>
        <p:nvSpPr>
          <p:cNvPr id="4" name="TextBox 3"/>
          <p:cNvSpPr txBox="1"/>
          <p:nvPr>
            <p:custDataLst>
              <p:tags r:id="rId1"/>
            </p:custDataLst>
          </p:nvPr>
        </p:nvSpPr>
        <p:spPr>
          <a:xfrm>
            <a:off x="1184159" y="1513829"/>
            <a:ext cx="1853004" cy="584776"/>
          </a:xfrm>
          <a:prstGeom prst="rect">
            <a:avLst/>
          </a:prstGeom>
          <a:noFill/>
        </p:spPr>
        <p:txBody>
          <a:bodyPr wrap="square" rtlCol="0">
            <a:spAutoFit/>
          </a:bodyPr>
          <a:lstStyle/>
          <a:p>
            <a:r>
              <a:rPr lang="en-US" sz="3200" dirty="0">
                <a:solidFill>
                  <a:srgbClr val="FF0000"/>
                </a:solidFill>
              </a:rPr>
              <a:t>Virulence</a:t>
            </a:r>
          </a:p>
        </p:txBody>
      </p:sp>
    </p:spTree>
    <p:extLst>
      <p:ext uri="{BB962C8B-B14F-4D97-AF65-F5344CB8AC3E}">
        <p14:creationId xmlns:p14="http://schemas.microsoft.com/office/powerpoint/2010/main" val="1513830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in our understanding….</a:t>
            </a:r>
          </a:p>
        </p:txBody>
      </p:sp>
      <p:sp>
        <p:nvSpPr>
          <p:cNvPr id="3" name="Content Placeholder 2"/>
          <p:cNvSpPr>
            <a:spLocks noGrp="1"/>
          </p:cNvSpPr>
          <p:nvPr>
            <p:ph idx="1"/>
          </p:nvPr>
        </p:nvSpPr>
        <p:spPr/>
        <p:txBody>
          <a:bodyPr/>
          <a:lstStyle/>
          <a:p>
            <a:r>
              <a:rPr lang="en-US" dirty="0"/>
              <a:t>_______________________ - clusters of genes (genetic information) responsible for virulence. </a:t>
            </a:r>
          </a:p>
          <a:p>
            <a:r>
              <a:rPr lang="en-US" dirty="0"/>
              <a:t>Can be copied and “moved”; allowing an avirulent stain to be come virulent. </a:t>
            </a:r>
          </a:p>
        </p:txBody>
      </p:sp>
      <p:sp>
        <p:nvSpPr>
          <p:cNvPr id="4" name="TextBox 3"/>
          <p:cNvSpPr txBox="1"/>
          <p:nvPr>
            <p:custDataLst>
              <p:tags r:id="rId1"/>
            </p:custDataLst>
          </p:nvPr>
        </p:nvSpPr>
        <p:spPr>
          <a:xfrm>
            <a:off x="877443" y="1559152"/>
            <a:ext cx="4654199" cy="584776"/>
          </a:xfrm>
          <a:prstGeom prst="rect">
            <a:avLst/>
          </a:prstGeom>
          <a:noFill/>
        </p:spPr>
        <p:txBody>
          <a:bodyPr wrap="square" rtlCol="0">
            <a:spAutoFit/>
          </a:bodyPr>
          <a:lstStyle/>
          <a:p>
            <a:r>
              <a:rPr lang="en-US" sz="3200" dirty="0">
                <a:solidFill>
                  <a:srgbClr val="FF0000"/>
                </a:solidFill>
              </a:rPr>
              <a:t>Pathogenicity Islands</a:t>
            </a:r>
          </a:p>
        </p:txBody>
      </p:sp>
    </p:spTree>
    <p:extLst>
      <p:ext uri="{BB962C8B-B14F-4D97-AF65-F5344CB8AC3E}">
        <p14:creationId xmlns:p14="http://schemas.microsoft.com/office/powerpoint/2010/main" val="1184547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Symbiosis</a:t>
            </a:r>
          </a:p>
        </p:txBody>
      </p:sp>
      <p:sp>
        <p:nvSpPr>
          <p:cNvPr id="3" name="Content Placeholder 2"/>
          <p:cNvSpPr>
            <a:spLocks noGrp="1"/>
          </p:cNvSpPr>
          <p:nvPr>
            <p:ph idx="1"/>
          </p:nvPr>
        </p:nvSpPr>
        <p:spPr/>
        <p:txBody>
          <a:bodyPr/>
          <a:lstStyle/>
          <a:p>
            <a:r>
              <a:rPr lang="en-US" dirty="0"/>
              <a:t>When two organisms live to together</a:t>
            </a:r>
          </a:p>
        </p:txBody>
      </p:sp>
      <p:pic>
        <p:nvPicPr>
          <p:cNvPr id="4" name="Picture 4" descr="figure_14_02_label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665" y="2487163"/>
            <a:ext cx="8547100" cy="3865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003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Normal Flora</a:t>
            </a:r>
          </a:p>
        </p:txBody>
      </p:sp>
      <p:sp>
        <p:nvSpPr>
          <p:cNvPr id="3" name="Content Placeholder 2"/>
          <p:cNvSpPr>
            <a:spLocks noGrp="1"/>
          </p:cNvSpPr>
          <p:nvPr>
            <p:ph idx="1"/>
          </p:nvPr>
        </p:nvSpPr>
        <p:spPr>
          <a:xfrm>
            <a:off x="457200" y="1600200"/>
            <a:ext cx="3627438" cy="4525963"/>
          </a:xfrm>
        </p:spPr>
        <p:txBody>
          <a:bodyPr>
            <a:normAutofit fontScale="92500"/>
          </a:bodyPr>
          <a:lstStyle/>
          <a:p>
            <a:r>
              <a:rPr lang="en-US" dirty="0"/>
              <a:t>Locations of normal </a:t>
            </a:r>
            <a:r>
              <a:rPr lang="en-US" dirty="0" err="1">
                <a:solidFill>
                  <a:srgbClr val="FF0000"/>
                </a:solidFill>
              </a:rPr>
              <a:t>microbiota</a:t>
            </a:r>
            <a:r>
              <a:rPr lang="en-US" dirty="0"/>
              <a:t> on and in the human body.</a:t>
            </a:r>
          </a:p>
          <a:p>
            <a:r>
              <a:rPr lang="en-US" dirty="0"/>
              <a:t>Over </a:t>
            </a:r>
            <a:r>
              <a:rPr lang="en-US" dirty="0">
                <a:solidFill>
                  <a:srgbClr val="FF0000"/>
                </a:solidFill>
              </a:rPr>
              <a:t>_____</a:t>
            </a:r>
            <a:r>
              <a:rPr lang="en-US" dirty="0"/>
              <a:t> species in the mouth!</a:t>
            </a:r>
          </a:p>
          <a:p>
            <a:r>
              <a:rPr lang="en-US" dirty="0">
                <a:solidFill>
                  <a:srgbClr val="FF0000"/>
                </a:solidFill>
              </a:rPr>
              <a:t>_____</a:t>
            </a:r>
            <a:r>
              <a:rPr lang="en-US" dirty="0"/>
              <a:t>or so of the cells on our body are not ours!</a:t>
            </a: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l="25375" t="28888" r="25536" b="6868"/>
          <a:stretch>
            <a:fillRect/>
          </a:stretch>
        </p:blipFill>
        <p:spPr bwMode="auto">
          <a:xfrm>
            <a:off x="4084638" y="1323975"/>
            <a:ext cx="4794250" cy="5068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9004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70DAC-A12A-A244-BC95-EC93AD1D9C25}"/>
              </a:ext>
            </a:extLst>
          </p:cNvPr>
          <p:cNvSpPr>
            <a:spLocks noGrp="1"/>
          </p:cNvSpPr>
          <p:nvPr>
            <p:ph type="title"/>
          </p:nvPr>
        </p:nvSpPr>
        <p:spPr/>
        <p:txBody>
          <a:bodyPr/>
          <a:lstStyle/>
          <a:p>
            <a:r>
              <a:rPr lang="en-US" dirty="0"/>
              <a:t>Some Basics….</a:t>
            </a:r>
          </a:p>
        </p:txBody>
      </p:sp>
      <p:sp>
        <p:nvSpPr>
          <p:cNvPr id="3" name="Content Placeholder 2">
            <a:extLst>
              <a:ext uri="{FF2B5EF4-FFF2-40B4-BE49-F238E27FC236}">
                <a16:creationId xmlns:a16="http://schemas.microsoft.com/office/drawing/2014/main" id="{FEECAAFD-7591-854D-B950-E3521D5212B9}"/>
              </a:ext>
            </a:extLst>
          </p:cNvPr>
          <p:cNvSpPr>
            <a:spLocks noGrp="1"/>
          </p:cNvSpPr>
          <p:nvPr>
            <p:ph idx="1"/>
          </p:nvPr>
        </p:nvSpPr>
        <p:spPr/>
        <p:txBody>
          <a:bodyPr/>
          <a:lstStyle/>
          <a:p>
            <a:r>
              <a:rPr lang="en-US" dirty="0"/>
              <a:t>Come prepared.</a:t>
            </a:r>
          </a:p>
          <a:p>
            <a:r>
              <a:rPr lang="en-US" dirty="0"/>
              <a:t>Pay attention.</a:t>
            </a:r>
          </a:p>
          <a:p>
            <a:r>
              <a:rPr lang="en-US" dirty="0"/>
              <a:t>Focus</a:t>
            </a:r>
          </a:p>
          <a:p>
            <a:r>
              <a:rPr lang="en-US" dirty="0"/>
              <a:t>Be respectful of yourself and others</a:t>
            </a:r>
          </a:p>
          <a:p>
            <a:r>
              <a:rPr lang="en-US" dirty="0"/>
              <a:t>Read the syllabus</a:t>
            </a:r>
          </a:p>
          <a:p>
            <a:r>
              <a:rPr lang="en-US" dirty="0"/>
              <a:t>Ask good questions on the spot (or after thinking).  Try asking your classmates first (when appropriate)</a:t>
            </a:r>
          </a:p>
          <a:p>
            <a:pPr marL="0" indent="0">
              <a:buNone/>
            </a:pPr>
            <a:endParaRPr lang="en-US" dirty="0"/>
          </a:p>
        </p:txBody>
      </p:sp>
    </p:spTree>
    <p:extLst>
      <p:ext uri="{BB962C8B-B14F-4D97-AF65-F5344CB8AC3E}">
        <p14:creationId xmlns:p14="http://schemas.microsoft.com/office/powerpoint/2010/main" val="2352807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Normal </a:t>
            </a:r>
            <a:r>
              <a:rPr lang="en-US" dirty="0" err="1"/>
              <a:t>Microbiota</a:t>
            </a:r>
            <a:r>
              <a:rPr lang="en-US" dirty="0"/>
              <a:t> and the host (you!)</a:t>
            </a:r>
          </a:p>
        </p:txBody>
      </p:sp>
      <p:sp>
        <p:nvSpPr>
          <p:cNvPr id="3" name="Content Placeholder 2"/>
          <p:cNvSpPr>
            <a:spLocks noGrp="1"/>
          </p:cNvSpPr>
          <p:nvPr>
            <p:ph idx="1"/>
          </p:nvPr>
        </p:nvSpPr>
        <p:spPr>
          <a:xfrm>
            <a:off x="187064" y="1279800"/>
            <a:ext cx="6714625" cy="5414534"/>
          </a:xfrm>
        </p:spPr>
        <p:txBody>
          <a:bodyPr>
            <a:normAutofit fontScale="92500" lnSpcReduction="10000"/>
          </a:bodyPr>
          <a:lstStyle/>
          <a:p>
            <a:r>
              <a:rPr lang="en-US" dirty="0"/>
              <a:t>Microbial antagonism is a competition between microbes</a:t>
            </a:r>
          </a:p>
          <a:p>
            <a:r>
              <a:rPr lang="en-US" dirty="0">
                <a:solidFill>
                  <a:srgbClr val="FF0000"/>
                </a:solidFill>
              </a:rPr>
              <a:t>Normal </a:t>
            </a:r>
            <a:r>
              <a:rPr lang="en-US" dirty="0" err="1">
                <a:solidFill>
                  <a:srgbClr val="FF0000"/>
                </a:solidFill>
              </a:rPr>
              <a:t>microbiota</a:t>
            </a:r>
            <a:r>
              <a:rPr lang="en-US" dirty="0">
                <a:solidFill>
                  <a:srgbClr val="FF0000"/>
                </a:solidFill>
              </a:rPr>
              <a:t> </a:t>
            </a:r>
            <a:r>
              <a:rPr lang="en-US" dirty="0"/>
              <a:t>protect you by:</a:t>
            </a:r>
          </a:p>
          <a:p>
            <a:pPr lvl="1"/>
            <a:r>
              <a:rPr lang="en-US" dirty="0"/>
              <a:t>Occupying niches that pathogens might occupy</a:t>
            </a:r>
          </a:p>
          <a:p>
            <a:pPr lvl="1"/>
            <a:r>
              <a:rPr lang="en-US" dirty="0"/>
              <a:t>Producing acids</a:t>
            </a:r>
          </a:p>
          <a:p>
            <a:pPr lvl="1"/>
            <a:r>
              <a:rPr lang="en-US" dirty="0">
                <a:solidFill>
                  <a:srgbClr val="000000"/>
                </a:solidFill>
              </a:rPr>
              <a:t>Producing _____________ (bacterial </a:t>
            </a:r>
            <a:r>
              <a:rPr lang="en-US" dirty="0"/>
              <a:t>toxins that prevent the growth of other bacteria!)</a:t>
            </a:r>
          </a:p>
          <a:p>
            <a:r>
              <a:rPr lang="en-US" dirty="0">
                <a:solidFill>
                  <a:srgbClr val="FF0000"/>
                </a:solidFill>
              </a:rPr>
              <a:t>___________</a:t>
            </a:r>
            <a:r>
              <a:rPr lang="en-US" dirty="0"/>
              <a:t> – live microbes applied to or ingested into the body</a:t>
            </a:r>
          </a:p>
          <a:p>
            <a:r>
              <a:rPr lang="en-US" dirty="0">
                <a:solidFill>
                  <a:srgbClr val="000000"/>
                </a:solidFill>
              </a:rPr>
              <a:t>___________</a:t>
            </a:r>
            <a:r>
              <a:rPr lang="en-US" dirty="0"/>
              <a:t> – chemicals that promote bacterial growth.</a:t>
            </a:r>
          </a:p>
        </p:txBody>
      </p:sp>
      <p:pic>
        <p:nvPicPr>
          <p:cNvPr id="4" name="Picture 5" descr="rjo0680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2778" y="1407055"/>
            <a:ext cx="2472961" cy="2416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8093" y="4272560"/>
            <a:ext cx="1237869" cy="21283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sp>
        <p:nvSpPr>
          <p:cNvPr id="6" name="TextBox 5"/>
          <p:cNvSpPr txBox="1"/>
          <p:nvPr>
            <p:custDataLst>
              <p:tags r:id="rId1"/>
            </p:custDataLst>
          </p:nvPr>
        </p:nvSpPr>
        <p:spPr>
          <a:xfrm>
            <a:off x="2530284" y="3883538"/>
            <a:ext cx="2264464" cy="461665"/>
          </a:xfrm>
          <a:prstGeom prst="rect">
            <a:avLst/>
          </a:prstGeom>
          <a:noFill/>
        </p:spPr>
        <p:txBody>
          <a:bodyPr wrap="square" rtlCol="0">
            <a:spAutoFit/>
          </a:bodyPr>
          <a:lstStyle/>
          <a:p>
            <a:r>
              <a:rPr lang="en-US" sz="2400" dirty="0" err="1">
                <a:solidFill>
                  <a:srgbClr val="FF0000"/>
                </a:solidFill>
              </a:rPr>
              <a:t>bacteriocins</a:t>
            </a:r>
            <a:endParaRPr lang="en-US" sz="2400" dirty="0"/>
          </a:p>
        </p:txBody>
      </p:sp>
      <p:sp>
        <p:nvSpPr>
          <p:cNvPr id="8" name="Rectangle 7"/>
          <p:cNvSpPr/>
          <p:nvPr>
            <p:custDataLst>
              <p:tags r:id="rId2"/>
            </p:custDataLst>
          </p:nvPr>
        </p:nvSpPr>
        <p:spPr>
          <a:xfrm>
            <a:off x="711666" y="5651154"/>
            <a:ext cx="1420732" cy="461665"/>
          </a:xfrm>
          <a:prstGeom prst="rect">
            <a:avLst/>
          </a:prstGeom>
        </p:spPr>
        <p:txBody>
          <a:bodyPr wrap="none">
            <a:spAutoFit/>
          </a:bodyPr>
          <a:lstStyle/>
          <a:p>
            <a:r>
              <a:rPr lang="en-US" sz="2400" dirty="0">
                <a:solidFill>
                  <a:srgbClr val="FF0000"/>
                </a:solidFill>
              </a:rPr>
              <a:t>Prebiotics</a:t>
            </a:r>
            <a:endParaRPr lang="en-US" sz="2400" dirty="0"/>
          </a:p>
        </p:txBody>
      </p:sp>
    </p:spTree>
    <p:extLst>
      <p:ext uri="{BB962C8B-B14F-4D97-AF65-F5344CB8AC3E}">
        <p14:creationId xmlns:p14="http://schemas.microsoft.com/office/powerpoint/2010/main" val="4252616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Opportunistic Microbes</a:t>
            </a:r>
          </a:p>
        </p:txBody>
      </p:sp>
      <p:sp>
        <p:nvSpPr>
          <p:cNvPr id="3" name="Content Placeholder 2"/>
          <p:cNvSpPr>
            <a:spLocks noGrp="1"/>
          </p:cNvSpPr>
          <p:nvPr>
            <p:ph idx="1"/>
          </p:nvPr>
        </p:nvSpPr>
        <p:spPr/>
        <p:txBody>
          <a:bodyPr>
            <a:normAutofit lnSpcReduction="10000"/>
          </a:bodyPr>
          <a:lstStyle/>
          <a:p>
            <a:r>
              <a:rPr lang="en-US" dirty="0"/>
              <a:t>Normally do not cause disease…</a:t>
            </a:r>
          </a:p>
          <a:p>
            <a:r>
              <a:rPr lang="en-US" dirty="0"/>
              <a:t>But!...</a:t>
            </a:r>
          </a:p>
          <a:p>
            <a:pPr lvl="1"/>
            <a:r>
              <a:rPr lang="en-US" dirty="0"/>
              <a:t>Host becomes weakened</a:t>
            </a:r>
          </a:p>
          <a:p>
            <a:pPr lvl="2"/>
            <a:r>
              <a:rPr lang="en-US" dirty="0"/>
              <a:t>AIDS and </a:t>
            </a:r>
            <a:r>
              <a:rPr lang="en-US" i="1" dirty="0"/>
              <a:t>Pneumocystis</a:t>
            </a:r>
            <a:r>
              <a:rPr lang="en-US" dirty="0"/>
              <a:t> pneumonia</a:t>
            </a:r>
          </a:p>
          <a:p>
            <a:pPr lvl="1"/>
            <a:r>
              <a:rPr lang="en-US" dirty="0"/>
              <a:t>Microbes in a different environment</a:t>
            </a:r>
          </a:p>
          <a:p>
            <a:pPr lvl="2"/>
            <a:r>
              <a:rPr lang="en-US" i="1" dirty="0"/>
              <a:t>E. coli </a:t>
            </a:r>
            <a:r>
              <a:rPr lang="en-US" dirty="0"/>
              <a:t>in food…</a:t>
            </a:r>
          </a:p>
          <a:p>
            <a:pPr lvl="1"/>
            <a:r>
              <a:rPr lang="en-US" dirty="0"/>
              <a:t> Cooperation among microbes</a:t>
            </a:r>
          </a:p>
          <a:p>
            <a:pPr lvl="2"/>
            <a:r>
              <a:rPr lang="en-US" dirty="0">
                <a:solidFill>
                  <a:srgbClr val="000000"/>
                </a:solidFill>
              </a:rPr>
              <a:t>____________________a disease caused by more than one organism (often are synergistic – one alters the environment for the other!) </a:t>
            </a:r>
          </a:p>
          <a:p>
            <a:pPr marL="457200" lvl="1" indent="0">
              <a:buNone/>
            </a:pPr>
            <a:endParaRPr lang="en-US" dirty="0"/>
          </a:p>
        </p:txBody>
      </p:sp>
      <p:sp>
        <p:nvSpPr>
          <p:cNvPr id="4" name="TextBox 3"/>
          <p:cNvSpPr txBox="1"/>
          <p:nvPr>
            <p:custDataLst>
              <p:tags r:id="rId1"/>
            </p:custDataLst>
          </p:nvPr>
        </p:nvSpPr>
        <p:spPr>
          <a:xfrm>
            <a:off x="1673733" y="4833703"/>
            <a:ext cx="3573914" cy="400110"/>
          </a:xfrm>
          <a:prstGeom prst="rect">
            <a:avLst/>
          </a:prstGeom>
          <a:noFill/>
        </p:spPr>
        <p:txBody>
          <a:bodyPr wrap="square" rtlCol="0">
            <a:spAutoFit/>
          </a:bodyPr>
          <a:lstStyle/>
          <a:p>
            <a:r>
              <a:rPr lang="en-US" sz="2000" dirty="0" err="1">
                <a:solidFill>
                  <a:srgbClr val="FF0000"/>
                </a:solidFill>
              </a:rPr>
              <a:t>Polymicrobial</a:t>
            </a:r>
            <a:r>
              <a:rPr lang="en-US" sz="2000" dirty="0">
                <a:solidFill>
                  <a:srgbClr val="FF0000"/>
                </a:solidFill>
              </a:rPr>
              <a:t> diseases </a:t>
            </a:r>
            <a:endParaRPr lang="en-US" sz="2000" dirty="0"/>
          </a:p>
        </p:txBody>
      </p:sp>
    </p:spTree>
    <p:extLst>
      <p:ext uri="{BB962C8B-B14F-4D97-AF65-F5344CB8AC3E}">
        <p14:creationId xmlns:p14="http://schemas.microsoft.com/office/powerpoint/2010/main" val="4183353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Classifying Infectious Diseases</a:t>
            </a:r>
          </a:p>
        </p:txBody>
      </p:sp>
      <p:sp>
        <p:nvSpPr>
          <p:cNvPr id="3" name="Content Placeholder 2"/>
          <p:cNvSpPr>
            <a:spLocks noGrp="1"/>
          </p:cNvSpPr>
          <p:nvPr>
            <p:ph idx="1"/>
          </p:nvPr>
        </p:nvSpPr>
        <p:spPr/>
        <p:txBody>
          <a:bodyPr/>
          <a:lstStyle/>
          <a:p>
            <a:r>
              <a:rPr lang="en-US" dirty="0"/>
              <a:t>_______ a change in body function that is felt by a patient as a result of disease.</a:t>
            </a:r>
          </a:p>
          <a:p>
            <a:r>
              <a:rPr lang="en-US" dirty="0"/>
              <a:t>_______ a change in a body that can be measured or observed as a result of disease.</a:t>
            </a:r>
          </a:p>
          <a:p>
            <a:r>
              <a:rPr lang="en-US" dirty="0"/>
              <a:t>__________: A specific group of signs and symptoms that accompany a disease.</a:t>
            </a:r>
          </a:p>
        </p:txBody>
      </p:sp>
      <p:sp>
        <p:nvSpPr>
          <p:cNvPr id="4" name="TextBox 3"/>
          <p:cNvSpPr txBox="1"/>
          <p:nvPr>
            <p:custDataLst>
              <p:tags r:id="rId1"/>
            </p:custDataLst>
          </p:nvPr>
        </p:nvSpPr>
        <p:spPr>
          <a:xfrm>
            <a:off x="853295" y="1600200"/>
            <a:ext cx="3573914" cy="523220"/>
          </a:xfrm>
          <a:prstGeom prst="rect">
            <a:avLst/>
          </a:prstGeom>
          <a:noFill/>
        </p:spPr>
        <p:txBody>
          <a:bodyPr wrap="square" rtlCol="0">
            <a:spAutoFit/>
          </a:bodyPr>
          <a:lstStyle/>
          <a:p>
            <a:r>
              <a:rPr lang="en-US" sz="2800" dirty="0">
                <a:solidFill>
                  <a:srgbClr val="FF0000"/>
                </a:solidFill>
              </a:rPr>
              <a:t>Symptom</a:t>
            </a:r>
            <a:endParaRPr lang="en-US" sz="2800" dirty="0"/>
          </a:p>
        </p:txBody>
      </p:sp>
      <p:sp>
        <p:nvSpPr>
          <p:cNvPr id="5" name="TextBox 4"/>
          <p:cNvSpPr txBox="1"/>
          <p:nvPr>
            <p:custDataLst>
              <p:tags r:id="rId2"/>
            </p:custDataLst>
          </p:nvPr>
        </p:nvSpPr>
        <p:spPr>
          <a:xfrm>
            <a:off x="853295" y="2657440"/>
            <a:ext cx="3573914" cy="523220"/>
          </a:xfrm>
          <a:prstGeom prst="rect">
            <a:avLst/>
          </a:prstGeom>
          <a:noFill/>
        </p:spPr>
        <p:txBody>
          <a:bodyPr wrap="square" rtlCol="0">
            <a:spAutoFit/>
          </a:bodyPr>
          <a:lstStyle/>
          <a:p>
            <a:r>
              <a:rPr lang="en-US" sz="2800" dirty="0">
                <a:solidFill>
                  <a:srgbClr val="FF0000"/>
                </a:solidFill>
              </a:rPr>
              <a:t>Sign</a:t>
            </a:r>
            <a:endParaRPr lang="en-US" sz="2800" dirty="0"/>
          </a:p>
        </p:txBody>
      </p:sp>
      <p:sp>
        <p:nvSpPr>
          <p:cNvPr id="6" name="TextBox 5"/>
          <p:cNvSpPr txBox="1"/>
          <p:nvPr>
            <p:custDataLst>
              <p:tags r:id="rId3"/>
            </p:custDataLst>
          </p:nvPr>
        </p:nvSpPr>
        <p:spPr>
          <a:xfrm>
            <a:off x="836012" y="3772438"/>
            <a:ext cx="3573914" cy="523220"/>
          </a:xfrm>
          <a:prstGeom prst="rect">
            <a:avLst/>
          </a:prstGeom>
          <a:noFill/>
        </p:spPr>
        <p:txBody>
          <a:bodyPr wrap="square" rtlCol="0">
            <a:spAutoFit/>
          </a:bodyPr>
          <a:lstStyle/>
          <a:p>
            <a:r>
              <a:rPr lang="en-US" sz="2800" dirty="0">
                <a:solidFill>
                  <a:srgbClr val="FF0000"/>
                </a:solidFill>
              </a:rPr>
              <a:t>Syndrome</a:t>
            </a:r>
            <a:endParaRPr lang="en-US" sz="2800" dirty="0"/>
          </a:p>
        </p:txBody>
      </p:sp>
    </p:spTree>
    <p:extLst>
      <p:ext uri="{BB962C8B-B14F-4D97-AF65-F5344CB8AC3E}">
        <p14:creationId xmlns:p14="http://schemas.microsoft.com/office/powerpoint/2010/main" val="109662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Occurrence of Disease</a:t>
            </a:r>
          </a:p>
        </p:txBody>
      </p:sp>
      <p:sp>
        <p:nvSpPr>
          <p:cNvPr id="3" name="Content Placeholder 2"/>
          <p:cNvSpPr>
            <a:spLocks noGrp="1"/>
          </p:cNvSpPr>
          <p:nvPr>
            <p:ph idx="1"/>
          </p:nvPr>
        </p:nvSpPr>
        <p:spPr>
          <a:xfrm>
            <a:off x="457200" y="1417638"/>
            <a:ext cx="8229600" cy="5440362"/>
          </a:xfrm>
        </p:spPr>
        <p:txBody>
          <a:bodyPr>
            <a:normAutofit fontScale="92500" lnSpcReduction="10000"/>
          </a:bodyPr>
          <a:lstStyle/>
          <a:p>
            <a:r>
              <a:rPr lang="en-US" dirty="0">
                <a:solidFill>
                  <a:srgbClr val="FF0000"/>
                </a:solidFill>
              </a:rPr>
              <a:t>____________</a:t>
            </a:r>
            <a:r>
              <a:rPr lang="en-US" dirty="0"/>
              <a:t> The fraction of a population that contracts a disease during a specific time.</a:t>
            </a:r>
          </a:p>
          <a:p>
            <a:pPr lvl="1"/>
            <a:r>
              <a:rPr lang="en-US" dirty="0"/>
              <a:t>An indicator of the spread of a disease (RATE)</a:t>
            </a:r>
          </a:p>
          <a:p>
            <a:pPr lvl="1"/>
            <a:endParaRPr lang="en-US" dirty="0"/>
          </a:p>
          <a:p>
            <a:r>
              <a:rPr lang="en-US" dirty="0"/>
              <a:t>____________ The fraction of a population having a specific disease at a given time.</a:t>
            </a:r>
          </a:p>
          <a:p>
            <a:pPr lvl="1"/>
            <a:r>
              <a:rPr lang="en-US" dirty="0"/>
              <a:t>Regardless of when it first appeared</a:t>
            </a:r>
          </a:p>
          <a:p>
            <a:pPr lvl="1"/>
            <a:r>
              <a:rPr lang="en-US" dirty="0"/>
              <a:t>Takes into account both old an new cases (SNAPSHOT).</a:t>
            </a:r>
          </a:p>
          <a:p>
            <a:pPr lvl="1">
              <a:buNone/>
            </a:pPr>
            <a:r>
              <a:rPr lang="en-US" dirty="0">
                <a:solidFill>
                  <a:srgbClr val="FF0000"/>
                </a:solidFill>
              </a:rPr>
              <a:t>INCIDENCE is more of a RATE at which a disease is </a:t>
            </a:r>
            <a:r>
              <a:rPr lang="en-US" u="sng" dirty="0">
                <a:solidFill>
                  <a:srgbClr val="FF0000"/>
                </a:solidFill>
              </a:rPr>
              <a:t>spreading</a:t>
            </a:r>
            <a:r>
              <a:rPr lang="en-US" dirty="0">
                <a:solidFill>
                  <a:srgbClr val="FF0000"/>
                </a:solidFill>
              </a:rPr>
              <a:t>….PREVALENCE is a measure of how widespread a disease is.</a:t>
            </a:r>
          </a:p>
        </p:txBody>
      </p:sp>
      <p:sp>
        <p:nvSpPr>
          <p:cNvPr id="5" name="TextBox 4"/>
          <p:cNvSpPr txBox="1"/>
          <p:nvPr>
            <p:custDataLst>
              <p:tags r:id="rId1"/>
            </p:custDataLst>
          </p:nvPr>
        </p:nvSpPr>
        <p:spPr>
          <a:xfrm>
            <a:off x="836012" y="3175230"/>
            <a:ext cx="3573914" cy="523220"/>
          </a:xfrm>
          <a:prstGeom prst="rect">
            <a:avLst/>
          </a:prstGeom>
          <a:noFill/>
        </p:spPr>
        <p:txBody>
          <a:bodyPr wrap="square" rtlCol="0">
            <a:spAutoFit/>
          </a:bodyPr>
          <a:lstStyle/>
          <a:p>
            <a:r>
              <a:rPr lang="en-US" sz="2800" dirty="0">
                <a:solidFill>
                  <a:srgbClr val="FF0000"/>
                </a:solidFill>
              </a:rPr>
              <a:t>Prevalence</a:t>
            </a:r>
            <a:endParaRPr lang="en-US" sz="2800" dirty="0"/>
          </a:p>
        </p:txBody>
      </p:sp>
    </p:spTree>
    <p:extLst>
      <p:ext uri="{BB962C8B-B14F-4D97-AF65-F5344CB8AC3E}">
        <p14:creationId xmlns:p14="http://schemas.microsoft.com/office/powerpoint/2010/main" val="3790306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19100"/>
            <a:ext cx="9144000" cy="6009680"/>
          </a:xfrm>
          <a:prstGeom prst="rect">
            <a:avLst/>
          </a:prstGeom>
        </p:spPr>
      </p:pic>
    </p:spTree>
    <p:extLst>
      <p:ext uri="{BB962C8B-B14F-4D97-AF65-F5344CB8AC3E}">
        <p14:creationId xmlns:p14="http://schemas.microsoft.com/office/powerpoint/2010/main" val="1763512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Occurrence of Disease</a:t>
            </a:r>
          </a:p>
        </p:txBody>
      </p:sp>
      <p:sp>
        <p:nvSpPr>
          <p:cNvPr id="3" name="Content Placeholder 2"/>
          <p:cNvSpPr>
            <a:spLocks noGrp="1"/>
          </p:cNvSpPr>
          <p:nvPr>
            <p:ph idx="1"/>
          </p:nvPr>
        </p:nvSpPr>
        <p:spPr/>
        <p:txBody>
          <a:bodyPr/>
          <a:lstStyle/>
          <a:p>
            <a:r>
              <a:rPr lang="en-US" dirty="0">
                <a:solidFill>
                  <a:srgbClr val="FF0000"/>
                </a:solidFill>
              </a:rPr>
              <a:t>____________</a:t>
            </a:r>
            <a:r>
              <a:rPr lang="en-US" dirty="0"/>
              <a:t> Diseases that occur occasionally in a population.</a:t>
            </a:r>
          </a:p>
          <a:p>
            <a:pPr lvl="1"/>
            <a:r>
              <a:rPr lang="en-US" dirty="0"/>
              <a:t>Most days, no cases (Plague, Rabies, Ebola 2014)</a:t>
            </a:r>
          </a:p>
          <a:p>
            <a:r>
              <a:rPr lang="en-US" dirty="0">
                <a:solidFill>
                  <a:srgbClr val="FF0000"/>
                </a:solidFill>
              </a:rPr>
              <a:t>____________ </a:t>
            </a:r>
            <a:r>
              <a:rPr lang="en-US" dirty="0"/>
              <a:t>Disease constantly present in a population.</a:t>
            </a:r>
          </a:p>
          <a:p>
            <a:pPr lvl="1"/>
            <a:r>
              <a:rPr lang="en-US" dirty="0"/>
              <a:t>Can be endemic from very low level (</a:t>
            </a:r>
            <a:r>
              <a:rPr lang="en-US" dirty="0" err="1"/>
              <a:t>Syphillis</a:t>
            </a:r>
            <a:r>
              <a:rPr lang="en-US" dirty="0"/>
              <a:t>) to nearly universal (herpes)</a:t>
            </a:r>
          </a:p>
        </p:txBody>
      </p:sp>
    </p:spTree>
    <p:extLst>
      <p:ext uri="{BB962C8B-B14F-4D97-AF65-F5344CB8AC3E}">
        <p14:creationId xmlns:p14="http://schemas.microsoft.com/office/powerpoint/2010/main" val="326734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Occurrence….</a:t>
            </a:r>
          </a:p>
        </p:txBody>
      </p:sp>
      <p:sp>
        <p:nvSpPr>
          <p:cNvPr id="3" name="Content Placeholder 2"/>
          <p:cNvSpPr>
            <a:spLocks noGrp="1"/>
          </p:cNvSpPr>
          <p:nvPr>
            <p:ph idx="1"/>
          </p:nvPr>
        </p:nvSpPr>
        <p:spPr/>
        <p:txBody>
          <a:bodyPr/>
          <a:lstStyle/>
          <a:p>
            <a:r>
              <a:rPr lang="en-US" dirty="0"/>
              <a:t>___________ Disease acquired by many hosts (people) in a given area in a short period of time.</a:t>
            </a:r>
          </a:p>
          <a:p>
            <a:pPr lvl="1"/>
            <a:r>
              <a:rPr lang="en-US" dirty="0"/>
              <a:t>Disease could normally be either sporadic or endemic (Example, Hepatitis A at certain times).</a:t>
            </a:r>
          </a:p>
          <a:p>
            <a:pPr marL="457200" lvl="1" indent="0">
              <a:buNone/>
            </a:pPr>
            <a:r>
              <a:rPr lang="en-US" dirty="0">
                <a:solidFill>
                  <a:srgbClr val="FF0000"/>
                </a:solidFill>
              </a:rPr>
              <a:t>______________</a:t>
            </a:r>
            <a:r>
              <a:rPr lang="en-US" dirty="0"/>
              <a:t> Worldwide epidemic</a:t>
            </a:r>
          </a:p>
          <a:p>
            <a:pPr marL="457200" lvl="1" indent="0">
              <a:buNone/>
            </a:pPr>
            <a:r>
              <a:rPr lang="en-US" dirty="0"/>
              <a:t>_____________ – Immunity in most of a population (80%)</a:t>
            </a:r>
          </a:p>
        </p:txBody>
      </p:sp>
      <p:sp>
        <p:nvSpPr>
          <p:cNvPr id="4" name="TextBox 3"/>
          <p:cNvSpPr txBox="1"/>
          <p:nvPr>
            <p:custDataLst>
              <p:tags r:id="rId1"/>
            </p:custDataLst>
          </p:nvPr>
        </p:nvSpPr>
        <p:spPr>
          <a:xfrm>
            <a:off x="1241372" y="1600200"/>
            <a:ext cx="3573914" cy="523220"/>
          </a:xfrm>
          <a:prstGeom prst="rect">
            <a:avLst/>
          </a:prstGeom>
          <a:noFill/>
        </p:spPr>
        <p:txBody>
          <a:bodyPr wrap="square" rtlCol="0">
            <a:spAutoFit/>
          </a:bodyPr>
          <a:lstStyle/>
          <a:p>
            <a:r>
              <a:rPr lang="en-US" sz="2800" dirty="0">
                <a:solidFill>
                  <a:srgbClr val="FF0000"/>
                </a:solidFill>
              </a:rPr>
              <a:t>Epidemic</a:t>
            </a:r>
          </a:p>
        </p:txBody>
      </p:sp>
      <p:sp>
        <p:nvSpPr>
          <p:cNvPr id="6" name="TextBox 5"/>
          <p:cNvSpPr txBox="1"/>
          <p:nvPr>
            <p:custDataLst>
              <p:tags r:id="rId2"/>
            </p:custDataLst>
          </p:nvPr>
        </p:nvSpPr>
        <p:spPr>
          <a:xfrm>
            <a:off x="1083004" y="4551641"/>
            <a:ext cx="3573914" cy="523220"/>
          </a:xfrm>
          <a:prstGeom prst="rect">
            <a:avLst/>
          </a:prstGeom>
          <a:noFill/>
        </p:spPr>
        <p:txBody>
          <a:bodyPr wrap="square" rtlCol="0">
            <a:spAutoFit/>
          </a:bodyPr>
          <a:lstStyle/>
          <a:p>
            <a:r>
              <a:rPr lang="en-US" sz="2800" dirty="0">
                <a:solidFill>
                  <a:srgbClr val="FF0000"/>
                </a:solidFill>
              </a:rPr>
              <a:t>Herd</a:t>
            </a:r>
          </a:p>
        </p:txBody>
      </p:sp>
    </p:spTree>
    <p:extLst>
      <p:ext uri="{BB962C8B-B14F-4D97-AF65-F5344CB8AC3E}">
        <p14:creationId xmlns:p14="http://schemas.microsoft.com/office/powerpoint/2010/main" val="1895683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Severity or Duration of a Disease</a:t>
            </a:r>
          </a:p>
        </p:txBody>
      </p:sp>
      <p:sp>
        <p:nvSpPr>
          <p:cNvPr id="3" name="Content Placeholder 2"/>
          <p:cNvSpPr>
            <a:spLocks noGrp="1"/>
          </p:cNvSpPr>
          <p:nvPr>
            <p:ph idx="1"/>
          </p:nvPr>
        </p:nvSpPr>
        <p:spPr/>
        <p:txBody>
          <a:bodyPr/>
          <a:lstStyle/>
          <a:p>
            <a:r>
              <a:rPr lang="en-US" dirty="0">
                <a:solidFill>
                  <a:srgbClr val="FF0000"/>
                </a:solidFill>
              </a:rPr>
              <a:t>____________</a:t>
            </a:r>
            <a:r>
              <a:rPr lang="en-US" dirty="0"/>
              <a:t> Symptoms develop rapidly.</a:t>
            </a:r>
          </a:p>
          <a:p>
            <a:r>
              <a:rPr lang="en-US" dirty="0"/>
              <a:t>____________ Disease develops slowly.</a:t>
            </a:r>
          </a:p>
          <a:p>
            <a:pPr lvl="1"/>
            <a:r>
              <a:rPr lang="en-US" dirty="0"/>
              <a:t>These terms are NOT necessarily tied to how “bad” a disease is!</a:t>
            </a:r>
          </a:p>
          <a:p>
            <a:pPr lvl="1"/>
            <a:r>
              <a:rPr lang="en-US" dirty="0">
                <a:solidFill>
                  <a:srgbClr val="FF0000"/>
                </a:solidFill>
              </a:rPr>
              <a:t>Latent Diseases </a:t>
            </a:r>
            <a:r>
              <a:rPr lang="en-US" dirty="0"/>
              <a:t>– Diseases that appear to disappear and reappear (TB)</a:t>
            </a:r>
          </a:p>
        </p:txBody>
      </p:sp>
      <p:sp>
        <p:nvSpPr>
          <p:cNvPr id="5" name="TextBox 4"/>
          <p:cNvSpPr txBox="1"/>
          <p:nvPr>
            <p:custDataLst>
              <p:tags r:id="rId1"/>
            </p:custDataLst>
          </p:nvPr>
        </p:nvSpPr>
        <p:spPr>
          <a:xfrm>
            <a:off x="974900" y="2171410"/>
            <a:ext cx="3573914" cy="523220"/>
          </a:xfrm>
          <a:prstGeom prst="rect">
            <a:avLst/>
          </a:prstGeom>
          <a:noFill/>
        </p:spPr>
        <p:txBody>
          <a:bodyPr wrap="square" rtlCol="0">
            <a:spAutoFit/>
          </a:bodyPr>
          <a:lstStyle/>
          <a:p>
            <a:r>
              <a:rPr lang="en-US" sz="2800" dirty="0">
                <a:solidFill>
                  <a:srgbClr val="FF0000"/>
                </a:solidFill>
              </a:rPr>
              <a:t>Chronic disease</a:t>
            </a:r>
          </a:p>
        </p:txBody>
      </p:sp>
    </p:spTree>
    <p:extLst>
      <p:ext uri="{BB962C8B-B14F-4D97-AF65-F5344CB8AC3E}">
        <p14:creationId xmlns:p14="http://schemas.microsoft.com/office/powerpoint/2010/main" val="1257763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Extent of Host Involvement</a:t>
            </a:r>
          </a:p>
        </p:txBody>
      </p:sp>
      <p:sp>
        <p:nvSpPr>
          <p:cNvPr id="3" name="Content Placeholder 2"/>
          <p:cNvSpPr>
            <a:spLocks noGrp="1"/>
          </p:cNvSpPr>
          <p:nvPr>
            <p:ph idx="1"/>
          </p:nvPr>
        </p:nvSpPr>
        <p:spPr/>
        <p:txBody>
          <a:bodyPr>
            <a:normAutofit lnSpcReduction="10000"/>
          </a:bodyPr>
          <a:lstStyle/>
          <a:p>
            <a:r>
              <a:rPr lang="en-US" dirty="0"/>
              <a:t>_____________ Pathogens are limited to a small area of the body.</a:t>
            </a:r>
          </a:p>
          <a:p>
            <a:r>
              <a:rPr lang="en-US" dirty="0"/>
              <a:t> </a:t>
            </a:r>
            <a:r>
              <a:rPr lang="en-US" dirty="0">
                <a:solidFill>
                  <a:srgbClr val="FF0000"/>
                </a:solidFill>
              </a:rPr>
              <a:t>_______</a:t>
            </a:r>
            <a:r>
              <a:rPr lang="en-US" dirty="0"/>
              <a:t>                   An infection throughout the body.</a:t>
            </a:r>
          </a:p>
          <a:p>
            <a:r>
              <a:rPr lang="en-US" dirty="0"/>
              <a:t>_____________ Systemic infections that began as local infection</a:t>
            </a:r>
          </a:p>
          <a:p>
            <a:r>
              <a:rPr lang="en-US" dirty="0">
                <a:solidFill>
                  <a:srgbClr val="FF0000"/>
                </a:solidFill>
              </a:rPr>
              <a:t>____________</a:t>
            </a:r>
            <a:r>
              <a:rPr lang="en-US" dirty="0"/>
              <a:t> Bacteria in the blood</a:t>
            </a:r>
          </a:p>
          <a:p>
            <a:r>
              <a:rPr lang="en-US" dirty="0"/>
              <a:t>_____________ Growth of bacteria in the blood.</a:t>
            </a:r>
          </a:p>
        </p:txBody>
      </p:sp>
      <p:sp>
        <p:nvSpPr>
          <p:cNvPr id="4" name="TextBox 3"/>
          <p:cNvSpPr txBox="1"/>
          <p:nvPr>
            <p:custDataLst>
              <p:tags r:id="rId1"/>
            </p:custDataLst>
          </p:nvPr>
        </p:nvSpPr>
        <p:spPr>
          <a:xfrm>
            <a:off x="957620" y="1559670"/>
            <a:ext cx="3573914" cy="523220"/>
          </a:xfrm>
          <a:prstGeom prst="rect">
            <a:avLst/>
          </a:prstGeom>
          <a:noFill/>
        </p:spPr>
        <p:txBody>
          <a:bodyPr wrap="square" rtlCol="0">
            <a:spAutoFit/>
          </a:bodyPr>
          <a:lstStyle/>
          <a:p>
            <a:r>
              <a:rPr lang="en-US" sz="2800" dirty="0">
                <a:solidFill>
                  <a:srgbClr val="FF0000"/>
                </a:solidFill>
              </a:rPr>
              <a:t>Local Infections</a:t>
            </a:r>
          </a:p>
        </p:txBody>
      </p:sp>
      <p:sp>
        <p:nvSpPr>
          <p:cNvPr id="5" name="TextBox 4"/>
          <p:cNvSpPr txBox="1"/>
          <p:nvPr>
            <p:custDataLst>
              <p:tags r:id="rId2"/>
            </p:custDataLst>
          </p:nvPr>
        </p:nvSpPr>
        <p:spPr>
          <a:xfrm>
            <a:off x="2466243" y="2547459"/>
            <a:ext cx="2374304" cy="523220"/>
          </a:xfrm>
          <a:prstGeom prst="rect">
            <a:avLst/>
          </a:prstGeom>
          <a:noFill/>
        </p:spPr>
        <p:txBody>
          <a:bodyPr wrap="square" rtlCol="0">
            <a:spAutoFit/>
          </a:bodyPr>
          <a:lstStyle/>
          <a:p>
            <a:r>
              <a:rPr lang="en-US" sz="2800" dirty="0">
                <a:solidFill>
                  <a:srgbClr val="FF0000"/>
                </a:solidFill>
              </a:rPr>
              <a:t>Infections</a:t>
            </a:r>
          </a:p>
        </p:txBody>
      </p:sp>
      <p:sp>
        <p:nvSpPr>
          <p:cNvPr id="6" name="TextBox 5"/>
          <p:cNvSpPr txBox="1"/>
          <p:nvPr>
            <p:custDataLst>
              <p:tags r:id="rId3"/>
            </p:custDataLst>
          </p:nvPr>
        </p:nvSpPr>
        <p:spPr>
          <a:xfrm>
            <a:off x="745203" y="3508898"/>
            <a:ext cx="3573914" cy="523220"/>
          </a:xfrm>
          <a:prstGeom prst="rect">
            <a:avLst/>
          </a:prstGeom>
          <a:noFill/>
        </p:spPr>
        <p:txBody>
          <a:bodyPr wrap="square" rtlCol="0">
            <a:spAutoFit/>
          </a:bodyPr>
          <a:lstStyle/>
          <a:p>
            <a:r>
              <a:rPr lang="en-US" sz="2800" dirty="0">
                <a:solidFill>
                  <a:srgbClr val="FF0000"/>
                </a:solidFill>
              </a:rPr>
              <a:t>Focal Infections</a:t>
            </a:r>
          </a:p>
        </p:txBody>
      </p:sp>
      <p:sp>
        <p:nvSpPr>
          <p:cNvPr id="8" name="TextBox 7"/>
          <p:cNvSpPr txBox="1"/>
          <p:nvPr>
            <p:custDataLst>
              <p:tags r:id="rId4"/>
            </p:custDataLst>
          </p:nvPr>
        </p:nvSpPr>
        <p:spPr>
          <a:xfrm>
            <a:off x="836019" y="4964304"/>
            <a:ext cx="3573914" cy="523220"/>
          </a:xfrm>
          <a:prstGeom prst="rect">
            <a:avLst/>
          </a:prstGeom>
          <a:noFill/>
        </p:spPr>
        <p:txBody>
          <a:bodyPr wrap="square" rtlCol="0">
            <a:spAutoFit/>
          </a:bodyPr>
          <a:lstStyle/>
          <a:p>
            <a:r>
              <a:rPr lang="en-US" sz="2800" dirty="0">
                <a:solidFill>
                  <a:srgbClr val="FF0000"/>
                </a:solidFill>
              </a:rPr>
              <a:t>Septicemia</a:t>
            </a:r>
          </a:p>
        </p:txBody>
      </p:sp>
    </p:spTree>
    <p:extLst>
      <p:ext uri="{BB962C8B-B14F-4D97-AF65-F5344CB8AC3E}">
        <p14:creationId xmlns:p14="http://schemas.microsoft.com/office/powerpoint/2010/main" val="181205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Extent of Host Involvement</a:t>
            </a:r>
          </a:p>
        </p:txBody>
      </p:sp>
      <p:sp>
        <p:nvSpPr>
          <p:cNvPr id="3" name="Content Placeholder 2"/>
          <p:cNvSpPr>
            <a:spLocks noGrp="1"/>
          </p:cNvSpPr>
          <p:nvPr>
            <p:ph idx="1"/>
          </p:nvPr>
        </p:nvSpPr>
        <p:spPr/>
        <p:txBody>
          <a:bodyPr/>
          <a:lstStyle/>
          <a:p>
            <a:r>
              <a:rPr lang="en-US" dirty="0">
                <a:solidFill>
                  <a:srgbClr val="FF0000"/>
                </a:solidFill>
              </a:rPr>
              <a:t>________________</a:t>
            </a:r>
            <a:r>
              <a:rPr lang="en-US" dirty="0"/>
              <a:t> Toxins in the blood</a:t>
            </a:r>
          </a:p>
          <a:p>
            <a:r>
              <a:rPr lang="en-US" dirty="0">
                <a:solidFill>
                  <a:srgbClr val="FF0000"/>
                </a:solidFill>
              </a:rPr>
              <a:t>________________ </a:t>
            </a:r>
            <a:r>
              <a:rPr lang="en-US" dirty="0"/>
              <a:t>Viruses in the blood</a:t>
            </a:r>
          </a:p>
          <a:p>
            <a:r>
              <a:rPr lang="en-US" dirty="0"/>
              <a:t>________________ Acute infection that causes the initial illness</a:t>
            </a:r>
          </a:p>
          <a:p>
            <a:r>
              <a:rPr lang="en-US" dirty="0"/>
              <a:t>________________ Opportunistic infection after a primary (or predisposing) infection.</a:t>
            </a:r>
          </a:p>
          <a:p>
            <a:r>
              <a:rPr lang="en-US" dirty="0"/>
              <a:t>______________ No noticeable signs or symptoms (</a:t>
            </a:r>
            <a:r>
              <a:rPr lang="en-US" dirty="0" err="1"/>
              <a:t>inapparent</a:t>
            </a:r>
            <a:r>
              <a:rPr lang="en-US" dirty="0"/>
              <a:t> infection).</a:t>
            </a:r>
          </a:p>
        </p:txBody>
      </p:sp>
      <p:sp>
        <p:nvSpPr>
          <p:cNvPr id="6" name="TextBox 5"/>
          <p:cNvSpPr txBox="1"/>
          <p:nvPr>
            <p:custDataLst>
              <p:tags r:id="rId1"/>
            </p:custDataLst>
          </p:nvPr>
        </p:nvSpPr>
        <p:spPr>
          <a:xfrm>
            <a:off x="1214341" y="2789077"/>
            <a:ext cx="3573914" cy="523220"/>
          </a:xfrm>
          <a:prstGeom prst="rect">
            <a:avLst/>
          </a:prstGeom>
          <a:noFill/>
        </p:spPr>
        <p:txBody>
          <a:bodyPr wrap="square" rtlCol="0">
            <a:spAutoFit/>
          </a:bodyPr>
          <a:lstStyle/>
          <a:p>
            <a:r>
              <a:rPr lang="en-US" sz="2800" dirty="0">
                <a:solidFill>
                  <a:srgbClr val="FF0000"/>
                </a:solidFill>
              </a:rPr>
              <a:t>Primary Infection</a:t>
            </a:r>
          </a:p>
        </p:txBody>
      </p:sp>
      <p:sp>
        <p:nvSpPr>
          <p:cNvPr id="7" name="TextBox 6"/>
          <p:cNvSpPr txBox="1"/>
          <p:nvPr>
            <p:custDataLst>
              <p:tags r:id="rId2"/>
            </p:custDataLst>
          </p:nvPr>
        </p:nvSpPr>
        <p:spPr>
          <a:xfrm>
            <a:off x="1042461" y="3765585"/>
            <a:ext cx="3573914" cy="523220"/>
          </a:xfrm>
          <a:prstGeom prst="rect">
            <a:avLst/>
          </a:prstGeom>
          <a:noFill/>
        </p:spPr>
        <p:txBody>
          <a:bodyPr wrap="square" rtlCol="0">
            <a:spAutoFit/>
          </a:bodyPr>
          <a:lstStyle/>
          <a:p>
            <a:r>
              <a:rPr lang="en-US" sz="2800" dirty="0">
                <a:solidFill>
                  <a:srgbClr val="FF0000"/>
                </a:solidFill>
              </a:rPr>
              <a:t>Secondary Infection</a:t>
            </a:r>
          </a:p>
        </p:txBody>
      </p:sp>
      <p:sp>
        <p:nvSpPr>
          <p:cNvPr id="8" name="TextBox 7"/>
          <p:cNvSpPr txBox="1"/>
          <p:nvPr>
            <p:custDataLst>
              <p:tags r:id="rId3"/>
            </p:custDataLst>
          </p:nvPr>
        </p:nvSpPr>
        <p:spPr>
          <a:xfrm>
            <a:off x="920857" y="4900423"/>
            <a:ext cx="3573914" cy="523220"/>
          </a:xfrm>
          <a:prstGeom prst="rect">
            <a:avLst/>
          </a:prstGeom>
          <a:noFill/>
        </p:spPr>
        <p:txBody>
          <a:bodyPr wrap="square" rtlCol="0">
            <a:spAutoFit/>
          </a:bodyPr>
          <a:lstStyle/>
          <a:p>
            <a:r>
              <a:rPr lang="en-US" sz="2800" dirty="0">
                <a:solidFill>
                  <a:srgbClr val="FF0000"/>
                </a:solidFill>
              </a:rPr>
              <a:t>Subclinical Disease</a:t>
            </a:r>
          </a:p>
        </p:txBody>
      </p:sp>
    </p:spTree>
    <p:extLst>
      <p:ext uri="{BB962C8B-B14F-4D97-AF65-F5344CB8AC3E}">
        <p14:creationId xmlns:p14="http://schemas.microsoft.com/office/powerpoint/2010/main" val="1628043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12E6E-3904-0049-BF87-31C3973FF6CF}"/>
              </a:ext>
            </a:extLst>
          </p:cNvPr>
          <p:cNvSpPr>
            <a:spLocks noGrp="1"/>
          </p:cNvSpPr>
          <p:nvPr>
            <p:ph type="title"/>
          </p:nvPr>
        </p:nvSpPr>
        <p:spPr>
          <a:xfrm>
            <a:off x="121755" y="577894"/>
            <a:ext cx="2312711" cy="994172"/>
          </a:xfrm>
        </p:spPr>
        <p:txBody>
          <a:bodyPr>
            <a:normAutofit/>
          </a:bodyPr>
          <a:lstStyle/>
          <a:p>
            <a:r>
              <a:rPr lang="en-US" sz="3600" dirty="0"/>
              <a:t>Student A</a:t>
            </a:r>
          </a:p>
        </p:txBody>
      </p:sp>
      <p:sp>
        <p:nvSpPr>
          <p:cNvPr id="3" name="Content Placeholder 2">
            <a:extLst>
              <a:ext uri="{FF2B5EF4-FFF2-40B4-BE49-F238E27FC236}">
                <a16:creationId xmlns:a16="http://schemas.microsoft.com/office/drawing/2014/main" id="{D2C9ACA7-E439-E845-814F-77E59C0B9D95}"/>
              </a:ext>
            </a:extLst>
          </p:cNvPr>
          <p:cNvSpPr>
            <a:spLocks noGrp="1"/>
          </p:cNvSpPr>
          <p:nvPr>
            <p:ph idx="1"/>
          </p:nvPr>
        </p:nvSpPr>
        <p:spPr>
          <a:xfrm>
            <a:off x="136663" y="1328741"/>
            <a:ext cx="2365514" cy="4757737"/>
          </a:xfrm>
        </p:spPr>
        <p:txBody>
          <a:bodyPr>
            <a:normAutofit fontScale="32500" lnSpcReduction="20000"/>
          </a:bodyPr>
          <a:lstStyle/>
          <a:p>
            <a:r>
              <a:rPr lang="en-US" dirty="0"/>
              <a:t>Ask questions but only after they have tried or, if the question will clearly help the entire class.</a:t>
            </a:r>
          </a:p>
          <a:p>
            <a:r>
              <a:rPr lang="en-US" dirty="0"/>
              <a:t>Rarely complains; when they do, they are usually right.</a:t>
            </a:r>
          </a:p>
          <a:p>
            <a:r>
              <a:rPr lang="en-US" dirty="0"/>
              <a:t>Never/almost never shows up late to lecture or lab.</a:t>
            </a:r>
          </a:p>
          <a:p>
            <a:r>
              <a:rPr lang="en-US" dirty="0"/>
              <a:t>Doesn’t leaves early.</a:t>
            </a:r>
          </a:p>
          <a:p>
            <a:r>
              <a:rPr lang="en-US" dirty="0"/>
              <a:t>Always helping others.</a:t>
            </a:r>
          </a:p>
          <a:p>
            <a:r>
              <a:rPr lang="en-US" dirty="0"/>
              <a:t>Is aware that there are other people in the class</a:t>
            </a:r>
          </a:p>
          <a:p>
            <a:r>
              <a:rPr lang="en-US" dirty="0"/>
              <a:t>Listens and understands the rules and follows them and accepts the consequences of not following them.</a:t>
            </a:r>
          </a:p>
          <a:p>
            <a:r>
              <a:rPr lang="en-US" dirty="0"/>
              <a:t>Knows their place in the hierarchy  of education/work/life</a:t>
            </a:r>
          </a:p>
          <a:p>
            <a:r>
              <a:rPr lang="en-US" dirty="0"/>
              <a:t>Tries to help others.  Is doing well enough they have extra energy, time, </a:t>
            </a:r>
            <a:r>
              <a:rPr lang="en-US" dirty="0" err="1"/>
              <a:t>etc</a:t>
            </a:r>
            <a:r>
              <a:rPr lang="en-US" dirty="0"/>
              <a:t> to help others around them</a:t>
            </a:r>
          </a:p>
          <a:p>
            <a:pPr marL="0" indent="0">
              <a:buNone/>
            </a:pPr>
            <a:r>
              <a:rPr lang="en-US" sz="1500" dirty="0" err="1"/>
              <a:t>Chesca</a:t>
            </a:r>
            <a:r>
              <a:rPr lang="en-US" sz="1500" dirty="0"/>
              <a:t> Barrios, MD</a:t>
            </a:r>
          </a:p>
          <a:p>
            <a:pPr marL="0" indent="0">
              <a:buNone/>
            </a:pPr>
            <a:r>
              <a:rPr lang="en-US" sz="1500" dirty="0"/>
              <a:t>Cynthia Tan, MSN</a:t>
            </a:r>
          </a:p>
          <a:p>
            <a:pPr marL="0" indent="0">
              <a:buNone/>
            </a:pPr>
            <a:r>
              <a:rPr lang="en-US" sz="1500" dirty="0"/>
              <a:t>Scott Tran, Pharm D.</a:t>
            </a:r>
          </a:p>
          <a:p>
            <a:pPr marL="0" indent="0">
              <a:buNone/>
            </a:pPr>
            <a:r>
              <a:rPr lang="en-US" sz="1500" dirty="0"/>
              <a:t>Ben Song, DVM</a:t>
            </a:r>
          </a:p>
          <a:p>
            <a:pPr marL="0" indent="0">
              <a:buNone/>
            </a:pPr>
            <a:r>
              <a:rPr lang="en-US" sz="1500" dirty="0"/>
              <a:t>Rajni </a:t>
            </a:r>
            <a:r>
              <a:rPr lang="en-US" sz="1500" dirty="0" err="1"/>
              <a:t>Bopari</a:t>
            </a:r>
            <a:r>
              <a:rPr lang="en-US" sz="1500" dirty="0"/>
              <a:t>, MD</a:t>
            </a:r>
          </a:p>
          <a:p>
            <a:pPr marL="0" indent="0">
              <a:buNone/>
            </a:pPr>
            <a:r>
              <a:rPr lang="en-US" sz="1500" dirty="0"/>
              <a:t>Bryan Cozart, MD</a:t>
            </a:r>
          </a:p>
          <a:p>
            <a:pPr marL="0" indent="0">
              <a:buNone/>
            </a:pPr>
            <a:r>
              <a:rPr lang="en-US" sz="1500" dirty="0"/>
              <a:t>Stephanie </a:t>
            </a:r>
            <a:r>
              <a:rPr lang="en-US" sz="1500" dirty="0" err="1"/>
              <a:t>Dreikhorn</a:t>
            </a:r>
            <a:r>
              <a:rPr lang="en-US" sz="1500" dirty="0"/>
              <a:t>, MD</a:t>
            </a:r>
          </a:p>
          <a:p>
            <a:pPr marL="0" indent="0">
              <a:buNone/>
            </a:pPr>
            <a:r>
              <a:rPr lang="en-US" sz="1500" dirty="0"/>
              <a:t>Jasmine </a:t>
            </a:r>
            <a:r>
              <a:rPr lang="en-US" sz="1500" dirty="0" err="1"/>
              <a:t>Heyer</a:t>
            </a:r>
            <a:r>
              <a:rPr lang="en-US" sz="1500" dirty="0"/>
              <a:t>, MD</a:t>
            </a:r>
          </a:p>
          <a:p>
            <a:pPr marL="0" indent="0">
              <a:buNone/>
            </a:pPr>
            <a:endParaRPr lang="en-US" sz="1500" dirty="0"/>
          </a:p>
        </p:txBody>
      </p:sp>
      <p:sp>
        <p:nvSpPr>
          <p:cNvPr id="4" name="Title 1">
            <a:extLst>
              <a:ext uri="{FF2B5EF4-FFF2-40B4-BE49-F238E27FC236}">
                <a16:creationId xmlns:a16="http://schemas.microsoft.com/office/drawing/2014/main" id="{0402BDBF-509B-6E46-A2F8-ABB4AC22421E}"/>
              </a:ext>
            </a:extLst>
          </p:cNvPr>
          <p:cNvSpPr txBox="1">
            <a:spLocks/>
          </p:cNvSpPr>
          <p:nvPr/>
        </p:nvSpPr>
        <p:spPr>
          <a:xfrm>
            <a:off x="2449374" y="616331"/>
            <a:ext cx="1950554"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Student B</a:t>
            </a:r>
          </a:p>
        </p:txBody>
      </p:sp>
      <p:sp>
        <p:nvSpPr>
          <p:cNvPr id="5" name="Title 1">
            <a:extLst>
              <a:ext uri="{FF2B5EF4-FFF2-40B4-BE49-F238E27FC236}">
                <a16:creationId xmlns:a16="http://schemas.microsoft.com/office/drawing/2014/main" id="{4461F79C-9B54-B44A-9455-77D39B2F0BCD}"/>
              </a:ext>
            </a:extLst>
          </p:cNvPr>
          <p:cNvSpPr txBox="1">
            <a:spLocks/>
          </p:cNvSpPr>
          <p:nvPr/>
        </p:nvSpPr>
        <p:spPr>
          <a:xfrm>
            <a:off x="4399928" y="603613"/>
            <a:ext cx="1950554"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Student C</a:t>
            </a:r>
          </a:p>
        </p:txBody>
      </p:sp>
      <p:sp>
        <p:nvSpPr>
          <p:cNvPr id="6" name="Title 1">
            <a:extLst>
              <a:ext uri="{FF2B5EF4-FFF2-40B4-BE49-F238E27FC236}">
                <a16:creationId xmlns:a16="http://schemas.microsoft.com/office/drawing/2014/main" id="{833DC7D0-5E7E-7D41-9B87-F01737C006FA}"/>
              </a:ext>
            </a:extLst>
          </p:cNvPr>
          <p:cNvSpPr txBox="1">
            <a:spLocks/>
          </p:cNvSpPr>
          <p:nvPr/>
        </p:nvSpPr>
        <p:spPr>
          <a:xfrm>
            <a:off x="6512615" y="616331"/>
            <a:ext cx="2217048" cy="9941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Student D</a:t>
            </a:r>
          </a:p>
        </p:txBody>
      </p:sp>
      <p:sp>
        <p:nvSpPr>
          <p:cNvPr id="7" name="Content Placeholder 2">
            <a:extLst>
              <a:ext uri="{FF2B5EF4-FFF2-40B4-BE49-F238E27FC236}">
                <a16:creationId xmlns:a16="http://schemas.microsoft.com/office/drawing/2014/main" id="{17B5691A-2A44-604B-A323-87D33BF13D32}"/>
              </a:ext>
            </a:extLst>
          </p:cNvPr>
          <p:cNvSpPr txBox="1">
            <a:spLocks/>
          </p:cNvSpPr>
          <p:nvPr/>
        </p:nvSpPr>
        <p:spPr>
          <a:xfrm>
            <a:off x="6512615" y="1371600"/>
            <a:ext cx="2365514" cy="4857750"/>
          </a:xfrm>
          <a:prstGeom prst="rect">
            <a:avLst/>
          </a:prstGeom>
        </p:spPr>
        <p:txBody>
          <a:bodyPr vert="horz" lIns="68580" tIns="34290" rIns="68580" bIns="34290" rtlCol="0">
            <a:normAutofit fontScale="40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000" dirty="0"/>
              <a:t>Ask questions about everything, even the most obvious things.  Even if they have already been covered..  Doesn’t Try.</a:t>
            </a:r>
          </a:p>
          <a:p>
            <a:r>
              <a:rPr lang="en-US" sz="3000" dirty="0"/>
              <a:t>Shows up late and asks for things to be repeated at their convenience </a:t>
            </a:r>
          </a:p>
          <a:p>
            <a:r>
              <a:rPr lang="en-US" sz="3000" dirty="0"/>
              <a:t>Complains about everything. Verbally implies the professor/institution is trying to make the course/life hard  </a:t>
            </a:r>
          </a:p>
          <a:p>
            <a:r>
              <a:rPr lang="en-US" sz="3000" dirty="0"/>
              <a:t>Cannot follow basic instructions, needs the same instructions repeated multiple times.</a:t>
            </a:r>
          </a:p>
          <a:p>
            <a:r>
              <a:rPr lang="en-US" sz="3000" dirty="0"/>
              <a:t>Always requiring help</a:t>
            </a:r>
          </a:p>
          <a:p>
            <a:r>
              <a:rPr lang="en-US" sz="3000" dirty="0"/>
              <a:t>Is self-centered and attempts to use up as much time as possible even at the expensive of others.</a:t>
            </a:r>
          </a:p>
          <a:p>
            <a:r>
              <a:rPr lang="en-US" sz="3000" dirty="0"/>
              <a:t>Ignores the rules and/or, when they are brought to their attention, think that there situation deserves special consideration </a:t>
            </a:r>
            <a:r>
              <a:rPr lang="en-US" sz="3000" dirty="0" err="1"/>
              <a:t>and.expect</a:t>
            </a:r>
            <a:r>
              <a:rPr lang="en-US" sz="3000" dirty="0"/>
              <a:t> to be treated differently than others in the class.</a:t>
            </a:r>
          </a:p>
          <a:p>
            <a:r>
              <a:rPr lang="en-US" sz="3000" dirty="0"/>
              <a:t>Always needs “more”…will take and take and take but not “give” help to anyone.  </a:t>
            </a:r>
          </a:p>
          <a:p>
            <a:endParaRPr lang="en-US" sz="3000" dirty="0"/>
          </a:p>
          <a:p>
            <a:endParaRPr lang="en-US" sz="2100" dirty="0"/>
          </a:p>
          <a:p>
            <a:endParaRPr lang="en-US" sz="2100" dirty="0"/>
          </a:p>
        </p:txBody>
      </p:sp>
      <p:sp>
        <p:nvSpPr>
          <p:cNvPr id="8" name="Content Placeholder 2">
            <a:extLst>
              <a:ext uri="{FF2B5EF4-FFF2-40B4-BE49-F238E27FC236}">
                <a16:creationId xmlns:a16="http://schemas.microsoft.com/office/drawing/2014/main" id="{312E238C-2A68-9145-8A5D-E915A256E571}"/>
              </a:ext>
            </a:extLst>
          </p:cNvPr>
          <p:cNvSpPr txBox="1">
            <a:spLocks/>
          </p:cNvSpPr>
          <p:nvPr/>
        </p:nvSpPr>
        <p:spPr>
          <a:xfrm>
            <a:off x="3046343" y="4919973"/>
            <a:ext cx="2365514" cy="55897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dirty="0"/>
              <a:t>Your cell phone, while a very powerful tool, is also your enemy</a:t>
            </a:r>
            <a:r>
              <a:rPr lang="en-US" sz="1500" dirty="0"/>
              <a:t>!</a:t>
            </a:r>
          </a:p>
          <a:p>
            <a:pPr marL="0" indent="0">
              <a:buNone/>
            </a:pPr>
            <a:endParaRPr lang="en-US" sz="1500" dirty="0"/>
          </a:p>
          <a:p>
            <a:pPr marL="0" indent="0">
              <a:buNone/>
            </a:pPr>
            <a:r>
              <a:rPr lang="en-US" sz="1500" dirty="0"/>
              <a:t>98% of students are A and B students.  1-2% are “F”</a:t>
            </a:r>
          </a:p>
        </p:txBody>
      </p:sp>
      <p:sp>
        <p:nvSpPr>
          <p:cNvPr id="9" name="TextBox 8">
            <a:extLst>
              <a:ext uri="{FF2B5EF4-FFF2-40B4-BE49-F238E27FC236}">
                <a16:creationId xmlns:a16="http://schemas.microsoft.com/office/drawing/2014/main" id="{3586A2EB-9A69-6A40-8468-81D99501D294}"/>
              </a:ext>
            </a:extLst>
          </p:cNvPr>
          <p:cNvSpPr txBox="1"/>
          <p:nvPr/>
        </p:nvSpPr>
        <p:spPr>
          <a:xfrm>
            <a:off x="3102871" y="1765620"/>
            <a:ext cx="2594113" cy="2585323"/>
          </a:xfrm>
          <a:prstGeom prst="rect">
            <a:avLst/>
          </a:prstGeom>
          <a:noFill/>
        </p:spPr>
        <p:txBody>
          <a:bodyPr wrap="square" rtlCol="0">
            <a:spAutoFit/>
          </a:bodyPr>
          <a:lstStyle/>
          <a:p>
            <a:r>
              <a:rPr lang="en-US" sz="1350" dirty="0"/>
              <a:t>*** A varied mix ***</a:t>
            </a:r>
          </a:p>
          <a:p>
            <a:pPr marL="214313" indent="-214313">
              <a:buFont typeface="Arial" panose="020B0604020202020204" pitchFamily="34" charset="0"/>
              <a:buChar char="•"/>
            </a:pPr>
            <a:r>
              <a:rPr lang="en-US" sz="1350" dirty="0"/>
              <a:t>Mainly inconsistent</a:t>
            </a:r>
          </a:p>
          <a:p>
            <a:pPr marL="214313" indent="-214313">
              <a:buFont typeface="Arial" panose="020B0604020202020204" pitchFamily="34" charset="0"/>
              <a:buChar char="•"/>
            </a:pPr>
            <a:r>
              <a:rPr lang="en-US" sz="1350" dirty="0"/>
              <a:t>Sometimes on times, sometimes not</a:t>
            </a:r>
          </a:p>
          <a:p>
            <a:pPr marL="214313" indent="-214313">
              <a:buFont typeface="Arial" panose="020B0604020202020204" pitchFamily="34" charset="0"/>
              <a:buChar char="•"/>
            </a:pPr>
            <a:r>
              <a:rPr lang="en-US" sz="1350" dirty="0"/>
              <a:t>Sometimes asks questions, other times remain quite even if they have a good question.</a:t>
            </a:r>
          </a:p>
          <a:p>
            <a:pPr marL="214313" indent="-214313">
              <a:buFont typeface="Arial" panose="020B0604020202020204" pitchFamily="34" charset="0"/>
              <a:buChar char="•"/>
            </a:pPr>
            <a:r>
              <a:rPr lang="en-US" sz="1350" dirty="0"/>
              <a:t>Might complain but wait until then end and do it quietly.</a:t>
            </a:r>
          </a:p>
          <a:p>
            <a:pPr marL="214313" indent="-214313">
              <a:buFont typeface="Arial" panose="020B0604020202020204" pitchFamily="34" charset="0"/>
              <a:buChar char="•"/>
            </a:pPr>
            <a:r>
              <a:rPr lang="en-US" sz="1350" dirty="0"/>
              <a:t>Does not know their place in the hierarchy of education/work/life</a:t>
            </a:r>
          </a:p>
        </p:txBody>
      </p:sp>
      <p:cxnSp>
        <p:nvCxnSpPr>
          <p:cNvPr id="11" name="Straight Arrow Connector 10">
            <a:extLst>
              <a:ext uri="{FF2B5EF4-FFF2-40B4-BE49-F238E27FC236}">
                <a16:creationId xmlns:a16="http://schemas.microsoft.com/office/drawing/2014/main" id="{9E4769E7-7907-8D45-8755-FC0FF7020DF1}"/>
              </a:ext>
            </a:extLst>
          </p:cNvPr>
          <p:cNvCxnSpPr/>
          <p:nvPr/>
        </p:nvCxnSpPr>
        <p:spPr>
          <a:xfrm flipH="1">
            <a:off x="2056157" y="4807433"/>
            <a:ext cx="46875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4A5409D5-624B-374B-AC16-524CA38AF52B}"/>
              </a:ext>
            </a:extLst>
          </p:cNvPr>
          <p:cNvSpPr txBox="1">
            <a:spLocks/>
          </p:cNvSpPr>
          <p:nvPr/>
        </p:nvSpPr>
        <p:spPr>
          <a:xfrm>
            <a:off x="2647536" y="4531497"/>
            <a:ext cx="5528642" cy="55187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500" dirty="0"/>
              <a:t>My efforts will be to push the class this way!</a:t>
            </a:r>
          </a:p>
        </p:txBody>
      </p:sp>
      <p:sp>
        <p:nvSpPr>
          <p:cNvPr id="13" name="TextBox 12">
            <a:extLst>
              <a:ext uri="{FF2B5EF4-FFF2-40B4-BE49-F238E27FC236}">
                <a16:creationId xmlns:a16="http://schemas.microsoft.com/office/drawing/2014/main" id="{71F7DEE5-6C5A-E043-92D1-5A388B99FDCB}"/>
              </a:ext>
            </a:extLst>
          </p:cNvPr>
          <p:cNvSpPr txBox="1"/>
          <p:nvPr/>
        </p:nvSpPr>
        <p:spPr>
          <a:xfrm>
            <a:off x="6148596" y="6392494"/>
            <a:ext cx="3115917" cy="300082"/>
          </a:xfrm>
          <a:prstGeom prst="rect">
            <a:avLst/>
          </a:prstGeom>
          <a:noFill/>
        </p:spPr>
        <p:txBody>
          <a:bodyPr wrap="square" rtlCol="0">
            <a:spAutoFit/>
          </a:bodyPr>
          <a:lstStyle/>
          <a:p>
            <a:r>
              <a:rPr lang="en-US" sz="1350" dirty="0"/>
              <a:t>Fall 2018, Spring 2023</a:t>
            </a:r>
          </a:p>
        </p:txBody>
      </p:sp>
      <p:sp>
        <p:nvSpPr>
          <p:cNvPr id="14" name="TextBox 13">
            <a:extLst>
              <a:ext uri="{FF2B5EF4-FFF2-40B4-BE49-F238E27FC236}">
                <a16:creationId xmlns:a16="http://schemas.microsoft.com/office/drawing/2014/main" id="{06295F38-911B-724E-B9DB-A026412BD89D}"/>
              </a:ext>
            </a:extLst>
          </p:cNvPr>
          <p:cNvSpPr txBox="1"/>
          <p:nvPr/>
        </p:nvSpPr>
        <p:spPr>
          <a:xfrm>
            <a:off x="2153654" y="48370"/>
            <a:ext cx="5221704" cy="507831"/>
          </a:xfrm>
          <a:prstGeom prst="rect">
            <a:avLst/>
          </a:prstGeom>
          <a:noFill/>
        </p:spPr>
        <p:txBody>
          <a:bodyPr wrap="square" rtlCol="0">
            <a:spAutoFit/>
          </a:bodyPr>
          <a:lstStyle/>
          <a:p>
            <a:r>
              <a:rPr lang="en-US" sz="1350" dirty="0"/>
              <a:t>Your Grade is 100% based on point, however, letters of recommendation are 70% grade and 30% Student/Human Behavior</a:t>
            </a:r>
          </a:p>
        </p:txBody>
      </p:sp>
      <p:sp>
        <p:nvSpPr>
          <p:cNvPr id="15" name="TextBox 14">
            <a:extLst>
              <a:ext uri="{FF2B5EF4-FFF2-40B4-BE49-F238E27FC236}">
                <a16:creationId xmlns:a16="http://schemas.microsoft.com/office/drawing/2014/main" id="{3EDE99F6-CC00-D54F-84BB-6A670AB46387}"/>
              </a:ext>
            </a:extLst>
          </p:cNvPr>
          <p:cNvSpPr txBox="1"/>
          <p:nvPr/>
        </p:nvSpPr>
        <p:spPr>
          <a:xfrm>
            <a:off x="3094470" y="569304"/>
            <a:ext cx="5221704" cy="300082"/>
          </a:xfrm>
          <a:prstGeom prst="rect">
            <a:avLst/>
          </a:prstGeom>
          <a:noFill/>
        </p:spPr>
        <p:txBody>
          <a:bodyPr wrap="square" rtlCol="0">
            <a:spAutoFit/>
          </a:bodyPr>
          <a:lstStyle/>
          <a:p>
            <a:r>
              <a:rPr lang="en-US" sz="1350" b="1" dirty="0"/>
              <a:t>Your SPOT is determined DAILY</a:t>
            </a:r>
          </a:p>
        </p:txBody>
      </p:sp>
    </p:spTree>
    <p:extLst>
      <p:ext uri="{BB962C8B-B14F-4D97-AF65-F5344CB8AC3E}">
        <p14:creationId xmlns:p14="http://schemas.microsoft.com/office/powerpoint/2010/main" val="1026485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Predisposing Factors</a:t>
            </a:r>
          </a:p>
        </p:txBody>
      </p:sp>
      <p:sp>
        <p:nvSpPr>
          <p:cNvPr id="3" name="Content Placeholder 2"/>
          <p:cNvSpPr>
            <a:spLocks noGrp="1"/>
          </p:cNvSpPr>
          <p:nvPr>
            <p:ph idx="1"/>
          </p:nvPr>
        </p:nvSpPr>
        <p:spPr/>
        <p:txBody>
          <a:bodyPr>
            <a:normAutofit fontScale="92500" lnSpcReduction="10000"/>
          </a:bodyPr>
          <a:lstStyle/>
          <a:p>
            <a:r>
              <a:rPr lang="en-US" dirty="0"/>
              <a:t>Make the body more susceptible to disease:</a:t>
            </a:r>
          </a:p>
          <a:p>
            <a:pPr lvl="1"/>
            <a:r>
              <a:rPr lang="en-US" dirty="0"/>
              <a:t>Short urethra in females (UTI’s)</a:t>
            </a:r>
          </a:p>
          <a:p>
            <a:pPr lvl="1"/>
            <a:r>
              <a:rPr lang="en-US" dirty="0"/>
              <a:t>Genetics</a:t>
            </a:r>
          </a:p>
          <a:p>
            <a:pPr lvl="1"/>
            <a:r>
              <a:rPr lang="en-US" dirty="0"/>
              <a:t>Climate and weather</a:t>
            </a:r>
          </a:p>
          <a:p>
            <a:pPr lvl="1"/>
            <a:r>
              <a:rPr lang="en-US" dirty="0"/>
              <a:t>Fatigue</a:t>
            </a:r>
          </a:p>
          <a:p>
            <a:pPr lvl="1"/>
            <a:r>
              <a:rPr lang="en-US" dirty="0"/>
              <a:t>Age</a:t>
            </a:r>
          </a:p>
          <a:p>
            <a:pPr lvl="1"/>
            <a:r>
              <a:rPr lang="en-US" dirty="0"/>
              <a:t>Lifestyle (stress!)</a:t>
            </a:r>
          </a:p>
          <a:p>
            <a:pPr lvl="1"/>
            <a:r>
              <a:rPr lang="en-US" dirty="0"/>
              <a:t>Chemotherapy</a:t>
            </a:r>
          </a:p>
          <a:p>
            <a:pPr lvl="1"/>
            <a:r>
              <a:rPr lang="en-US" dirty="0">
                <a:solidFill>
                  <a:srgbClr val="FF0000"/>
                </a:solidFill>
              </a:rPr>
              <a:t>2013 – Sleep</a:t>
            </a:r>
          </a:p>
          <a:p>
            <a:pPr marL="457200" lvl="1" indent="0">
              <a:buNone/>
            </a:pPr>
            <a:r>
              <a:rPr lang="en-US" dirty="0">
                <a:solidFill>
                  <a:srgbClr val="FF0000"/>
                </a:solidFill>
              </a:rPr>
              <a:t>Removes brain toxins!</a:t>
            </a:r>
          </a:p>
        </p:txBody>
      </p:sp>
      <p:pic>
        <p:nvPicPr>
          <p:cNvPr id="4" name="Picture 3"/>
          <p:cNvPicPr>
            <a:picLocks noChangeAspect="1"/>
          </p:cNvPicPr>
          <p:nvPr/>
        </p:nvPicPr>
        <p:blipFill>
          <a:blip r:embed="rId2"/>
          <a:stretch>
            <a:fillRect/>
          </a:stretch>
        </p:blipFill>
        <p:spPr>
          <a:xfrm>
            <a:off x="4972094" y="3052763"/>
            <a:ext cx="4064000" cy="3073400"/>
          </a:xfrm>
          <a:prstGeom prst="rect">
            <a:avLst/>
          </a:prstGeom>
        </p:spPr>
      </p:pic>
    </p:spTree>
    <p:extLst>
      <p:ext uri="{BB962C8B-B14F-4D97-AF65-F5344CB8AC3E}">
        <p14:creationId xmlns:p14="http://schemas.microsoft.com/office/powerpoint/2010/main" val="334718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of disease</a:t>
            </a:r>
          </a:p>
        </p:txBody>
      </p:sp>
      <p:pic>
        <p:nvPicPr>
          <p:cNvPr id="4"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772" y="1531938"/>
            <a:ext cx="6261100" cy="532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052855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of Disease</a:t>
            </a:r>
          </a:p>
        </p:txBody>
      </p:sp>
      <p:sp>
        <p:nvSpPr>
          <p:cNvPr id="3" name="Content Placeholder 2"/>
          <p:cNvSpPr>
            <a:spLocks noGrp="1"/>
          </p:cNvSpPr>
          <p:nvPr>
            <p:ph idx="1"/>
          </p:nvPr>
        </p:nvSpPr>
        <p:spPr/>
        <p:txBody>
          <a:bodyPr/>
          <a:lstStyle/>
          <a:p>
            <a:r>
              <a:rPr lang="en-US" dirty="0"/>
              <a:t>1)</a:t>
            </a:r>
            <a:r>
              <a:rPr lang="en-US" dirty="0">
                <a:solidFill>
                  <a:srgbClr val="FF0000"/>
                </a:solidFill>
              </a:rPr>
              <a:t>_____________</a:t>
            </a:r>
            <a:r>
              <a:rPr lang="en-US" dirty="0"/>
              <a:t> Pathogen enters host body, overcomes host defenses, and initiates parasitism.</a:t>
            </a:r>
          </a:p>
          <a:p>
            <a:r>
              <a:rPr lang="en-US" dirty="0"/>
              <a:t>2) </a:t>
            </a:r>
            <a:r>
              <a:rPr lang="en-US" dirty="0">
                <a:solidFill>
                  <a:srgbClr val="FF0000"/>
                </a:solidFill>
              </a:rPr>
              <a:t>_____________ </a:t>
            </a:r>
            <a:r>
              <a:rPr lang="en-US" dirty="0"/>
              <a:t>time between infection and appearance of first symptoms</a:t>
            </a:r>
          </a:p>
          <a:p>
            <a:pPr lvl="1"/>
            <a:r>
              <a:rPr lang="en-US" dirty="0"/>
              <a:t>Hours to years</a:t>
            </a:r>
          </a:p>
          <a:p>
            <a:pPr lvl="1"/>
            <a:r>
              <a:rPr lang="en-US" dirty="0"/>
              <a:t>Pathogen may be multiplying, adapting to new host, migrating through host body.  This is OFTEN when pathogen is most contagious!</a:t>
            </a:r>
          </a:p>
        </p:txBody>
      </p:sp>
      <p:sp>
        <p:nvSpPr>
          <p:cNvPr id="6" name="TextBox 5"/>
          <p:cNvSpPr txBox="1"/>
          <p:nvPr/>
        </p:nvSpPr>
        <p:spPr>
          <a:xfrm>
            <a:off x="311220" y="175198"/>
            <a:ext cx="1338389" cy="646331"/>
          </a:xfrm>
          <a:prstGeom prst="rect">
            <a:avLst/>
          </a:prstGeom>
          <a:noFill/>
        </p:spPr>
        <p:txBody>
          <a:bodyPr wrap="square" rtlCol="0">
            <a:spAutoFit/>
          </a:bodyPr>
          <a:lstStyle/>
          <a:p>
            <a:r>
              <a:rPr lang="en-US" dirty="0">
                <a:solidFill>
                  <a:srgbClr val="FF0000"/>
                </a:solidFill>
              </a:rPr>
              <a:t>Great Essay Question!</a:t>
            </a:r>
          </a:p>
        </p:txBody>
      </p:sp>
      <p:cxnSp>
        <p:nvCxnSpPr>
          <p:cNvPr id="8" name="Straight Arrow Connector 7"/>
          <p:cNvCxnSpPr/>
          <p:nvPr/>
        </p:nvCxnSpPr>
        <p:spPr>
          <a:xfrm>
            <a:off x="1461332" y="631742"/>
            <a:ext cx="947385" cy="22961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2349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ncubation periods                                             0000BC02Macintosh HD                   AAADC3F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738"/>
            <a:ext cx="9144000" cy="674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7424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of Disease</a:t>
            </a:r>
          </a:p>
        </p:txBody>
      </p:sp>
      <p:sp>
        <p:nvSpPr>
          <p:cNvPr id="3" name="Content Placeholder 2"/>
          <p:cNvSpPr>
            <a:spLocks noGrp="1"/>
          </p:cNvSpPr>
          <p:nvPr>
            <p:ph idx="1"/>
          </p:nvPr>
        </p:nvSpPr>
        <p:spPr/>
        <p:txBody>
          <a:bodyPr/>
          <a:lstStyle/>
          <a:p>
            <a:r>
              <a:rPr lang="en-US" dirty="0"/>
              <a:t>3)</a:t>
            </a:r>
            <a:r>
              <a:rPr lang="en-US" dirty="0">
                <a:solidFill>
                  <a:srgbClr val="FF0000"/>
                </a:solidFill>
              </a:rPr>
              <a:t>_____________</a:t>
            </a:r>
            <a:r>
              <a:rPr lang="en-US" dirty="0"/>
              <a:t> Appearance of nonspecific symptoms (often fever, headache, malaise</a:t>
            </a:r>
          </a:p>
          <a:p>
            <a:pPr lvl="1"/>
            <a:r>
              <a:rPr lang="en-US" dirty="0"/>
              <a:t>Usually can not diagnose by prodromal symptoms</a:t>
            </a:r>
          </a:p>
          <a:p>
            <a:pPr lvl="2"/>
            <a:r>
              <a:rPr lang="en-US" dirty="0"/>
              <a:t>Contagious period: for many diseases, most contagious time is last half of incubation period and prodromal period.</a:t>
            </a:r>
          </a:p>
        </p:txBody>
      </p:sp>
    </p:spTree>
    <p:extLst>
      <p:ext uri="{BB962C8B-B14F-4D97-AF65-F5344CB8AC3E}">
        <p14:creationId xmlns:p14="http://schemas.microsoft.com/office/powerpoint/2010/main" val="724071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of Disease</a:t>
            </a:r>
          </a:p>
        </p:txBody>
      </p:sp>
      <p:sp>
        <p:nvSpPr>
          <p:cNvPr id="3" name="Content Placeholder 2"/>
          <p:cNvSpPr>
            <a:spLocks noGrp="1"/>
          </p:cNvSpPr>
          <p:nvPr>
            <p:ph idx="1"/>
          </p:nvPr>
        </p:nvSpPr>
        <p:spPr/>
        <p:txBody>
          <a:bodyPr>
            <a:normAutofit lnSpcReduction="10000"/>
          </a:bodyPr>
          <a:lstStyle/>
          <a:p>
            <a:r>
              <a:rPr lang="en-US" dirty="0"/>
              <a:t>4)___________________ appearance of specific symptoms</a:t>
            </a:r>
          </a:p>
          <a:p>
            <a:pPr lvl="1"/>
            <a:r>
              <a:rPr lang="en-US" dirty="0"/>
              <a:t>May be specific enough to allow symptomatic diagnosis</a:t>
            </a:r>
          </a:p>
          <a:p>
            <a:pPr lvl="1"/>
            <a:r>
              <a:rPr lang="en-US" dirty="0"/>
              <a:t>Period of illness and period of decline</a:t>
            </a:r>
          </a:p>
          <a:p>
            <a:r>
              <a:rPr lang="en-US" dirty="0"/>
              <a:t>5) _______________ Period of recovery from illness</a:t>
            </a:r>
          </a:p>
          <a:p>
            <a:pPr lvl="1"/>
            <a:r>
              <a:rPr lang="en-US" dirty="0"/>
              <a:t>Some pathogens remain alive in body</a:t>
            </a:r>
          </a:p>
          <a:p>
            <a:pPr lvl="1"/>
            <a:r>
              <a:rPr lang="en-US" dirty="0"/>
              <a:t>Possibility of relapse (return of symptoms)</a:t>
            </a:r>
          </a:p>
          <a:p>
            <a:pPr marL="457200" lvl="1" indent="0">
              <a:buNone/>
            </a:pPr>
            <a:endParaRPr lang="en-US" dirty="0"/>
          </a:p>
        </p:txBody>
      </p:sp>
      <p:sp>
        <p:nvSpPr>
          <p:cNvPr id="5" name="TextBox 4"/>
          <p:cNvSpPr txBox="1"/>
          <p:nvPr>
            <p:custDataLst>
              <p:tags r:id="rId1"/>
            </p:custDataLst>
          </p:nvPr>
        </p:nvSpPr>
        <p:spPr>
          <a:xfrm>
            <a:off x="1204604" y="1606223"/>
            <a:ext cx="3573914" cy="523220"/>
          </a:xfrm>
          <a:prstGeom prst="rect">
            <a:avLst/>
          </a:prstGeom>
          <a:noFill/>
        </p:spPr>
        <p:txBody>
          <a:bodyPr wrap="square" rtlCol="0">
            <a:spAutoFit/>
          </a:bodyPr>
          <a:lstStyle/>
          <a:p>
            <a:r>
              <a:rPr lang="en-US" sz="2800" dirty="0">
                <a:solidFill>
                  <a:srgbClr val="FF0000"/>
                </a:solidFill>
              </a:rPr>
              <a:t>Typical disease period</a:t>
            </a:r>
          </a:p>
        </p:txBody>
      </p:sp>
      <p:sp>
        <p:nvSpPr>
          <p:cNvPr id="6" name="TextBox 5"/>
          <p:cNvSpPr txBox="1"/>
          <p:nvPr>
            <p:custDataLst>
              <p:tags r:id="rId2"/>
            </p:custDataLst>
          </p:nvPr>
        </p:nvSpPr>
        <p:spPr>
          <a:xfrm>
            <a:off x="1204604" y="3866179"/>
            <a:ext cx="3573914" cy="523220"/>
          </a:xfrm>
          <a:prstGeom prst="rect">
            <a:avLst/>
          </a:prstGeom>
          <a:noFill/>
        </p:spPr>
        <p:txBody>
          <a:bodyPr wrap="square" rtlCol="0">
            <a:spAutoFit/>
          </a:bodyPr>
          <a:lstStyle/>
          <a:p>
            <a:r>
              <a:rPr lang="en-US" sz="2800" dirty="0">
                <a:solidFill>
                  <a:srgbClr val="FF0000"/>
                </a:solidFill>
              </a:rPr>
              <a:t>Convalescence</a:t>
            </a:r>
          </a:p>
        </p:txBody>
      </p:sp>
    </p:spTree>
    <p:extLst>
      <p:ext uri="{BB962C8B-B14F-4D97-AF65-F5344CB8AC3E}">
        <p14:creationId xmlns:p14="http://schemas.microsoft.com/office/powerpoint/2010/main" val="999593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of disease</a:t>
            </a:r>
          </a:p>
        </p:txBody>
      </p:sp>
      <p:sp>
        <p:nvSpPr>
          <p:cNvPr id="3" name="Content Placeholder 2"/>
          <p:cNvSpPr>
            <a:spLocks noGrp="1"/>
          </p:cNvSpPr>
          <p:nvPr>
            <p:ph idx="1"/>
          </p:nvPr>
        </p:nvSpPr>
        <p:spPr/>
        <p:txBody>
          <a:bodyPr>
            <a:normAutofit fontScale="92500" lnSpcReduction="10000"/>
          </a:bodyPr>
          <a:lstStyle/>
          <a:p>
            <a:r>
              <a:rPr lang="en-US" dirty="0"/>
              <a:t>Level of recovery:</a:t>
            </a:r>
          </a:p>
          <a:p>
            <a:r>
              <a:rPr lang="en-US" dirty="0"/>
              <a:t>Recovery with immunity: will probably not have disease again (Chicken Pox)</a:t>
            </a:r>
          </a:p>
          <a:p>
            <a:r>
              <a:rPr lang="en-US" dirty="0"/>
              <a:t>Recovery without immunity: may have same disease again</a:t>
            </a:r>
          </a:p>
          <a:p>
            <a:r>
              <a:rPr lang="en-US" dirty="0"/>
              <a:t>Recovery as a carrier of pathogen</a:t>
            </a:r>
          </a:p>
          <a:p>
            <a:pPr lvl="1"/>
            <a:r>
              <a:rPr lang="en-US" dirty="0"/>
              <a:t>No symptoms, but shedding pathogen and able to infect other people</a:t>
            </a:r>
          </a:p>
          <a:p>
            <a:pPr lvl="1"/>
            <a:r>
              <a:rPr lang="en-US" dirty="0"/>
              <a:t>Carrier state may last from days to lifetime</a:t>
            </a:r>
          </a:p>
          <a:p>
            <a:pPr lvl="1"/>
            <a:r>
              <a:rPr lang="en-US" dirty="0"/>
              <a:t>May go directly from infection to carrier state!</a:t>
            </a:r>
          </a:p>
        </p:txBody>
      </p:sp>
    </p:spTree>
    <p:extLst>
      <p:ext uri="{BB962C8B-B14F-4D97-AF65-F5344CB8AC3E}">
        <p14:creationId xmlns:p14="http://schemas.microsoft.com/office/powerpoint/2010/main" val="37521795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infection</a:t>
            </a:r>
          </a:p>
        </p:txBody>
      </p:sp>
      <p:sp>
        <p:nvSpPr>
          <p:cNvPr id="3" name="Content Placeholder 2"/>
          <p:cNvSpPr>
            <a:spLocks noGrp="1"/>
          </p:cNvSpPr>
          <p:nvPr>
            <p:ph idx="1"/>
          </p:nvPr>
        </p:nvSpPr>
        <p:spPr>
          <a:xfrm>
            <a:off x="159944" y="1396641"/>
            <a:ext cx="8229600" cy="4525963"/>
          </a:xfrm>
        </p:spPr>
        <p:txBody>
          <a:bodyPr/>
          <a:lstStyle/>
          <a:p>
            <a:r>
              <a:rPr lang="en-US" dirty="0"/>
              <a:t>Reservoirs of infection are continual sources of infection.</a:t>
            </a:r>
          </a:p>
          <a:p>
            <a:pPr lvl="1"/>
            <a:r>
              <a:rPr lang="en-US" dirty="0"/>
              <a:t>Human – HIV, Gonorrhea</a:t>
            </a:r>
          </a:p>
          <a:p>
            <a:pPr lvl="2"/>
            <a:r>
              <a:rPr lang="en-US" dirty="0"/>
              <a:t>Carriers may have in apparent infections or latent infections.</a:t>
            </a:r>
          </a:p>
          <a:p>
            <a:pPr lvl="1"/>
            <a:r>
              <a:rPr lang="en-US" dirty="0"/>
              <a:t>Animal – Rabies, Lyme Disease</a:t>
            </a:r>
          </a:p>
          <a:p>
            <a:pPr lvl="1"/>
            <a:r>
              <a:rPr lang="en-US" dirty="0"/>
              <a:t>Abiotic (nonliving)</a:t>
            </a:r>
          </a:p>
          <a:p>
            <a:pPr lvl="2"/>
            <a:r>
              <a:rPr lang="en-US" dirty="0"/>
              <a:t>Water – Cholera, Typhoid Fever.</a:t>
            </a:r>
          </a:p>
          <a:p>
            <a:pPr lvl="2"/>
            <a:r>
              <a:rPr lang="en-US" dirty="0"/>
              <a:t>Soil – Botulism, Tetanus</a:t>
            </a:r>
          </a:p>
          <a:p>
            <a:pPr marL="914400" lvl="2" indent="0">
              <a:buNone/>
            </a:pPr>
            <a:endParaRPr lang="en-US" dirty="0"/>
          </a:p>
        </p:txBody>
      </p:sp>
      <p:pic>
        <p:nvPicPr>
          <p:cNvPr id="4"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8110" y="3769281"/>
            <a:ext cx="3349704" cy="29759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1473333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0005ae90.jpg"/>
          <p:cNvPicPr>
            <a:picLocks noGrp="1" noChangeAspect="1"/>
          </p:cNvPicPr>
          <p:nvPr>
            <p:ph idx="1"/>
          </p:nvPr>
        </p:nvPicPr>
        <p:blipFill>
          <a:blip r:embed="rId2">
            <a:extLst>
              <a:ext uri="{28A0092B-C50C-407E-A947-70E740481C1C}">
                <a14:useLocalDpi xmlns:a14="http://schemas.microsoft.com/office/drawing/2010/main" val="0"/>
              </a:ext>
            </a:extLst>
          </a:blip>
          <a:srcRect l="-65242" r="-65242"/>
          <a:stretch>
            <a:fillRect/>
          </a:stretch>
        </p:blipFill>
        <p:spPr>
          <a:xfrm>
            <a:off x="-2056922" y="218880"/>
            <a:ext cx="10974201" cy="6536105"/>
          </a:xfrm>
        </p:spPr>
      </p:pic>
      <p:cxnSp>
        <p:nvCxnSpPr>
          <p:cNvPr id="6" name="Straight Arrow Connector 5"/>
          <p:cNvCxnSpPr/>
          <p:nvPr/>
        </p:nvCxnSpPr>
        <p:spPr>
          <a:xfrm flipH="1" flipV="1">
            <a:off x="5066864" y="1621197"/>
            <a:ext cx="1445745" cy="2431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5219264" y="3367774"/>
            <a:ext cx="1445745" cy="2431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1290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Transmission of Pathogens</a:t>
            </a:r>
          </a:p>
        </p:txBody>
      </p:sp>
      <p:sp>
        <p:nvSpPr>
          <p:cNvPr id="3" name="Content Placeholder 2"/>
          <p:cNvSpPr>
            <a:spLocks noGrp="1"/>
          </p:cNvSpPr>
          <p:nvPr>
            <p:ph idx="1"/>
          </p:nvPr>
        </p:nvSpPr>
        <p:spPr/>
        <p:txBody>
          <a:bodyPr/>
          <a:lstStyle/>
          <a:p>
            <a:r>
              <a:rPr lang="en-US" dirty="0"/>
              <a:t>Transmission is </a:t>
            </a:r>
            <a:r>
              <a:rPr lang="en-US" i="1" dirty="0"/>
              <a:t>How</a:t>
            </a:r>
            <a:r>
              <a:rPr lang="en-US" dirty="0"/>
              <a:t> a pathogen is carried to a new host.</a:t>
            </a:r>
          </a:p>
          <a:p>
            <a:r>
              <a:rPr lang="en-US" dirty="0"/>
              <a:t>1) </a:t>
            </a:r>
            <a:r>
              <a:rPr lang="en-US" dirty="0">
                <a:solidFill>
                  <a:srgbClr val="FF0000"/>
                </a:solidFill>
              </a:rPr>
              <a:t>____________</a:t>
            </a:r>
            <a:r>
              <a:rPr lang="en-US" dirty="0"/>
              <a:t>(with infected host)</a:t>
            </a:r>
          </a:p>
          <a:p>
            <a:pPr lvl="1"/>
            <a:r>
              <a:rPr lang="en-US" dirty="0"/>
              <a:t>Kissing, sex, petting an animal, animal bite (including human!)</a:t>
            </a:r>
          </a:p>
          <a:p>
            <a:pPr marL="457200" lvl="1" indent="0">
              <a:buNone/>
            </a:pPr>
            <a:endParaRPr lang="en-US" dirty="0"/>
          </a:p>
        </p:txBody>
      </p:sp>
      <p:pic>
        <p:nvPicPr>
          <p:cNvPr id="4" name="Picture 7" descr="kissing_desktop_wallpaper_010_1280x9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9209" y="3765241"/>
            <a:ext cx="3564791" cy="3092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245723" y="4226060"/>
            <a:ext cx="3688677" cy="2510350"/>
          </a:xfrm>
          <a:prstGeom prst="rect">
            <a:avLst/>
          </a:prstGeom>
        </p:spPr>
      </p:pic>
      <p:sp>
        <p:nvSpPr>
          <p:cNvPr id="6" name="TextBox 5"/>
          <p:cNvSpPr txBox="1"/>
          <p:nvPr>
            <p:custDataLst>
              <p:tags r:id="rId1"/>
            </p:custDataLst>
          </p:nvPr>
        </p:nvSpPr>
        <p:spPr>
          <a:xfrm>
            <a:off x="4053417" y="4226060"/>
            <a:ext cx="1386416" cy="1200329"/>
          </a:xfrm>
          <a:prstGeom prst="rect">
            <a:avLst/>
          </a:prstGeom>
          <a:noFill/>
        </p:spPr>
        <p:txBody>
          <a:bodyPr wrap="square" rtlCol="0">
            <a:spAutoFit/>
          </a:bodyPr>
          <a:lstStyle/>
          <a:p>
            <a:r>
              <a:rPr lang="en-US" dirty="0">
                <a:solidFill>
                  <a:srgbClr val="FF0000"/>
                </a:solidFill>
              </a:rPr>
              <a:t>This would also make a great essay question!</a:t>
            </a:r>
          </a:p>
        </p:txBody>
      </p:sp>
    </p:spTree>
    <p:extLst>
      <p:ext uri="{BB962C8B-B14F-4D97-AF65-F5344CB8AC3E}">
        <p14:creationId xmlns:p14="http://schemas.microsoft.com/office/powerpoint/2010/main" val="3162376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Microbiology?</a:t>
            </a:r>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normAutofit/>
          </a:bodyPr>
          <a:lstStyle/>
          <a:p>
            <a:r>
              <a:rPr lang="en-US" sz="1800" dirty="0"/>
              <a:t>Root words:</a:t>
            </a:r>
          </a:p>
          <a:p>
            <a:r>
              <a:rPr lang="en-US" sz="1800" dirty="0">
                <a:solidFill>
                  <a:srgbClr val="FF0000"/>
                </a:solidFill>
              </a:rPr>
              <a:t>Micro = small</a:t>
            </a:r>
          </a:p>
          <a:p>
            <a:r>
              <a:rPr lang="en-US" sz="1800" dirty="0">
                <a:solidFill>
                  <a:srgbClr val="FF0000"/>
                </a:solidFill>
              </a:rPr>
              <a:t>Bio = life</a:t>
            </a:r>
          </a:p>
          <a:p>
            <a:r>
              <a:rPr lang="en-US" sz="1800" dirty="0">
                <a:solidFill>
                  <a:srgbClr val="FF0000"/>
                </a:solidFill>
              </a:rPr>
              <a:t>Logy = study of</a:t>
            </a:r>
          </a:p>
        </p:txBody>
      </p:sp>
      <p:pic>
        <p:nvPicPr>
          <p:cNvPr id="5"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050" y="442913"/>
            <a:ext cx="5016500" cy="568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4611894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92" y="2263980"/>
            <a:ext cx="8229600" cy="4525963"/>
          </a:xfrm>
        </p:spPr>
        <p:txBody>
          <a:bodyPr/>
          <a:lstStyle/>
          <a:p>
            <a:r>
              <a:rPr lang="en-US" dirty="0"/>
              <a:t>2) </a:t>
            </a:r>
            <a:r>
              <a:rPr lang="en-US" dirty="0">
                <a:solidFill>
                  <a:srgbClr val="FF0000"/>
                </a:solidFill>
              </a:rPr>
              <a:t>Indirect Contac</a:t>
            </a:r>
            <a:r>
              <a:rPr lang="en-US" dirty="0"/>
              <a:t>t: </a:t>
            </a:r>
            <a:r>
              <a:rPr lang="en-US" dirty="0">
                <a:solidFill>
                  <a:srgbClr val="FF0000"/>
                </a:solidFill>
              </a:rPr>
              <a:t>via ________ </a:t>
            </a:r>
            <a:r>
              <a:rPr lang="en-US" dirty="0"/>
              <a:t>contaminated </a:t>
            </a:r>
            <a:r>
              <a:rPr lang="en-US" dirty="0">
                <a:solidFill>
                  <a:srgbClr val="FF0000"/>
                </a:solidFill>
              </a:rPr>
              <a:t>inanimate</a:t>
            </a:r>
            <a:r>
              <a:rPr lang="en-US" dirty="0"/>
              <a:t> object</a:t>
            </a:r>
          </a:p>
        </p:txBody>
      </p:sp>
      <p:pic>
        <p:nvPicPr>
          <p:cNvPr id="5" name="Picture 4" descr="transmisssion, indirect                                        0000BC02Macintosh HD                   AAADC3F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0760" y="3391120"/>
            <a:ext cx="2591716" cy="3466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a:off x="243128" y="3391120"/>
            <a:ext cx="4770783" cy="3197440"/>
          </a:xfrm>
          <a:prstGeom prst="rect">
            <a:avLst/>
          </a:prstGeom>
        </p:spPr>
      </p:pic>
      <p:pic>
        <p:nvPicPr>
          <p:cNvPr id="7" name="Picture 6"/>
          <p:cNvPicPr>
            <a:picLocks noChangeAspect="1"/>
          </p:cNvPicPr>
          <p:nvPr/>
        </p:nvPicPr>
        <p:blipFill>
          <a:blip r:embed="rId4"/>
          <a:stretch>
            <a:fillRect/>
          </a:stretch>
        </p:blipFill>
        <p:spPr>
          <a:xfrm>
            <a:off x="5469444" y="190075"/>
            <a:ext cx="3544676" cy="2363118"/>
          </a:xfrm>
          <a:prstGeom prst="rect">
            <a:avLst/>
          </a:prstGeom>
        </p:spPr>
      </p:pic>
    </p:spTree>
    <p:extLst>
      <p:ext uri="{BB962C8B-B14F-4D97-AF65-F5344CB8AC3E}">
        <p14:creationId xmlns:p14="http://schemas.microsoft.com/office/powerpoint/2010/main" val="1445407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3)</a:t>
            </a:r>
            <a:r>
              <a:rPr lang="en-US" dirty="0">
                <a:solidFill>
                  <a:srgbClr val="FF0000"/>
                </a:solidFill>
              </a:rPr>
              <a:t> Droplet infection</a:t>
            </a:r>
            <a:r>
              <a:rPr lang="en-US" dirty="0"/>
              <a:t>: Saliva or respiratory discharges traveling through the air (for &lt;1 meter)</a:t>
            </a:r>
          </a:p>
        </p:txBody>
      </p:sp>
      <p:pic>
        <p:nvPicPr>
          <p:cNvPr id="4" name="Picture 3"/>
          <p:cNvPicPr>
            <a:picLocks noChangeAspect="1"/>
          </p:cNvPicPr>
          <p:nvPr/>
        </p:nvPicPr>
        <p:blipFill>
          <a:blip r:embed="rId2"/>
          <a:stretch>
            <a:fillRect/>
          </a:stretch>
        </p:blipFill>
        <p:spPr>
          <a:xfrm>
            <a:off x="0" y="3368394"/>
            <a:ext cx="5269538" cy="3489605"/>
          </a:xfrm>
          <a:prstGeom prst="rect">
            <a:avLst/>
          </a:prstGeom>
        </p:spPr>
      </p:pic>
      <p:pic>
        <p:nvPicPr>
          <p:cNvPr id="5" name="Picture 4"/>
          <p:cNvPicPr>
            <a:picLocks noChangeAspect="1"/>
          </p:cNvPicPr>
          <p:nvPr/>
        </p:nvPicPr>
        <p:blipFill>
          <a:blip r:embed="rId3"/>
          <a:stretch>
            <a:fillRect/>
          </a:stretch>
        </p:blipFill>
        <p:spPr>
          <a:xfrm>
            <a:off x="5269538" y="3368394"/>
            <a:ext cx="3769747" cy="2601126"/>
          </a:xfrm>
          <a:prstGeom prst="rect">
            <a:avLst/>
          </a:prstGeom>
        </p:spPr>
      </p:pic>
    </p:spTree>
    <p:extLst>
      <p:ext uri="{BB962C8B-B14F-4D97-AF65-F5344CB8AC3E}">
        <p14:creationId xmlns:p14="http://schemas.microsoft.com/office/powerpoint/2010/main" val="613983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4)</a:t>
            </a:r>
            <a:r>
              <a:rPr lang="en-US" dirty="0">
                <a:solidFill>
                  <a:srgbClr val="FF0000"/>
                </a:solidFill>
              </a:rPr>
              <a:t>_________</a:t>
            </a:r>
            <a:r>
              <a:rPr lang="en-US" dirty="0"/>
              <a:t>: Transmission by an inanimate reservoir (food, water).</a:t>
            </a:r>
          </a:p>
        </p:txBody>
      </p:sp>
      <p:pic>
        <p:nvPicPr>
          <p:cNvPr id="4" name="Picture 3" descr="transmisssion, water                                           0000BC02Macintosh HD                   AAADC3F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1316" y="2695681"/>
            <a:ext cx="333375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457200" y="3062916"/>
            <a:ext cx="4904724" cy="3273903"/>
          </a:xfrm>
          <a:prstGeom prst="rect">
            <a:avLst/>
          </a:prstGeom>
        </p:spPr>
      </p:pic>
    </p:spTree>
    <p:extLst>
      <p:ext uri="{BB962C8B-B14F-4D97-AF65-F5344CB8AC3E}">
        <p14:creationId xmlns:p14="http://schemas.microsoft.com/office/powerpoint/2010/main" val="32266511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5) </a:t>
            </a:r>
            <a:r>
              <a:rPr lang="en-US" dirty="0">
                <a:solidFill>
                  <a:srgbClr val="FF0000"/>
                </a:solidFill>
              </a:rPr>
              <a:t>Airborne</a:t>
            </a:r>
          </a:p>
          <a:p>
            <a:pPr lvl="1"/>
            <a:r>
              <a:rPr lang="en-US" dirty="0"/>
              <a:t>Pathogen carried by air for &gt; 1 meter</a:t>
            </a:r>
          </a:p>
          <a:p>
            <a:pPr lvl="2"/>
            <a:r>
              <a:rPr lang="en-US" dirty="0"/>
              <a:t>Measles virus, fungus spores</a:t>
            </a:r>
          </a:p>
        </p:txBody>
      </p:sp>
      <p:pic>
        <p:nvPicPr>
          <p:cNvPr id="4" name="Picture 3" descr="transmisssion, airborne                                        0000BC02Macintosh HD                   AAADC3F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3795" y="3454814"/>
            <a:ext cx="4813300" cy="303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75363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6) </a:t>
            </a:r>
            <a:r>
              <a:rPr lang="en-US" dirty="0">
                <a:solidFill>
                  <a:srgbClr val="FF0000"/>
                </a:solidFill>
              </a:rPr>
              <a:t>Vectors: Arthropods </a:t>
            </a:r>
            <a:r>
              <a:rPr lang="en-US" dirty="0"/>
              <a:t>(fleas, ticks, mosquitoes)</a:t>
            </a:r>
          </a:p>
          <a:p>
            <a:pPr lvl="1"/>
            <a:r>
              <a:rPr lang="en-US" dirty="0"/>
              <a:t>Mechanical or Biological</a:t>
            </a:r>
          </a:p>
        </p:txBody>
      </p:sp>
      <p:pic>
        <p:nvPicPr>
          <p:cNvPr id="4" name="Picture 3"/>
          <p:cNvPicPr>
            <a:picLocks noChangeArrowheads="1"/>
          </p:cNvPicPr>
          <p:nvPr/>
        </p:nvPicPr>
        <p:blipFill>
          <a:blip r:embed="rId2">
            <a:extLst>
              <a:ext uri="{28A0092B-C50C-407E-A947-70E740481C1C}">
                <a14:useLocalDpi xmlns:a14="http://schemas.microsoft.com/office/drawing/2010/main" val="0"/>
              </a:ext>
            </a:extLst>
          </a:blip>
          <a:srcRect b="11606"/>
          <a:stretch>
            <a:fillRect/>
          </a:stretch>
        </p:blipFill>
        <p:spPr bwMode="auto">
          <a:xfrm>
            <a:off x="198424" y="3586106"/>
            <a:ext cx="1981200" cy="198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5"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035" y="3784922"/>
            <a:ext cx="4035425" cy="301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6"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7724" y="2337224"/>
            <a:ext cx="2312473" cy="4236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738616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45558"/>
            <a:ext cx="8229600" cy="4525963"/>
          </a:xfrm>
        </p:spPr>
        <p:txBody>
          <a:bodyPr/>
          <a:lstStyle/>
          <a:p>
            <a:r>
              <a:rPr lang="en-US" dirty="0"/>
              <a:t>6a) </a:t>
            </a:r>
            <a:r>
              <a:rPr lang="en-US" dirty="0">
                <a:solidFill>
                  <a:srgbClr val="FF0000"/>
                </a:solidFill>
              </a:rPr>
              <a:t>Mechanical Vector Transmission</a:t>
            </a:r>
          </a:p>
        </p:txBody>
      </p:sp>
      <p:pic>
        <p:nvPicPr>
          <p:cNvPr id="4" name="Picture 3" descr="14-08_VectorsDisease_L.jpg                                     00279CC4Macintosh HD                   BC93A1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69019"/>
            <a:ext cx="32766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transmisssion, vectors a                                       0000BC02Macintosh HD                   AAADC3F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2176" y="2176968"/>
            <a:ext cx="4741824" cy="46810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356556" y="4485310"/>
            <a:ext cx="3522515" cy="2480769"/>
          </a:xfrm>
          <a:prstGeom prst="rect">
            <a:avLst/>
          </a:prstGeom>
        </p:spPr>
      </p:pic>
    </p:spTree>
    <p:extLst>
      <p:ext uri="{BB962C8B-B14F-4D97-AF65-F5344CB8AC3E}">
        <p14:creationId xmlns:p14="http://schemas.microsoft.com/office/powerpoint/2010/main" val="1560029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05892"/>
            <a:ext cx="8229600" cy="4525963"/>
          </a:xfrm>
        </p:spPr>
        <p:txBody>
          <a:bodyPr/>
          <a:lstStyle/>
          <a:p>
            <a:r>
              <a:rPr lang="en-US" dirty="0"/>
              <a:t>6b) </a:t>
            </a:r>
            <a:r>
              <a:rPr lang="en-US" dirty="0">
                <a:solidFill>
                  <a:srgbClr val="FF0000"/>
                </a:solidFill>
              </a:rPr>
              <a:t>Biological vector transmission</a:t>
            </a:r>
          </a:p>
          <a:p>
            <a:pPr lvl="1"/>
            <a:r>
              <a:rPr lang="en-US" dirty="0"/>
              <a:t>Pathogen reproduces in vector</a:t>
            </a:r>
          </a:p>
        </p:txBody>
      </p:sp>
      <p:pic>
        <p:nvPicPr>
          <p:cNvPr id="4" name="Picture 3" descr="transmisssion, vectors b                                       0000BC02Macintosh HD                   AAADC3F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3124" y="1823846"/>
            <a:ext cx="4443676" cy="5034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54592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5373"/>
            <a:ext cx="8229600" cy="1143000"/>
          </a:xfrm>
        </p:spPr>
        <p:txBody>
          <a:bodyPr/>
          <a:lstStyle/>
          <a:p>
            <a:r>
              <a:rPr lang="en-US" dirty="0">
                <a:solidFill>
                  <a:srgbClr val="FF0000"/>
                </a:solidFill>
              </a:rPr>
              <a:t>____________</a:t>
            </a:r>
            <a:r>
              <a:rPr lang="en-US" dirty="0"/>
              <a:t> infections</a:t>
            </a:r>
          </a:p>
        </p:txBody>
      </p:sp>
      <p:sp>
        <p:nvSpPr>
          <p:cNvPr id="3" name="Content Placeholder 2"/>
          <p:cNvSpPr>
            <a:spLocks noGrp="1"/>
          </p:cNvSpPr>
          <p:nvPr>
            <p:ph idx="1"/>
          </p:nvPr>
        </p:nvSpPr>
        <p:spPr/>
        <p:txBody>
          <a:bodyPr/>
          <a:lstStyle/>
          <a:p>
            <a:r>
              <a:rPr lang="en-US" dirty="0"/>
              <a:t>Infections acquired as a result of a hospital stay.</a:t>
            </a:r>
          </a:p>
          <a:p>
            <a:r>
              <a:rPr lang="en-US" dirty="0"/>
              <a:t>5-15% of all hospital patients acquire nosocomial infections!</a:t>
            </a:r>
          </a:p>
        </p:txBody>
      </p:sp>
      <p:pic>
        <p:nvPicPr>
          <p:cNvPr id="5" name="Picture 4" descr="figure_14_09_label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39778" y="3217657"/>
            <a:ext cx="3458570" cy="3313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a:off x="263645" y="3800416"/>
            <a:ext cx="4390377" cy="3057584"/>
          </a:xfrm>
          <a:prstGeom prst="rect">
            <a:avLst/>
          </a:prstGeom>
        </p:spPr>
      </p:pic>
    </p:spTree>
    <p:extLst>
      <p:ext uri="{BB962C8B-B14F-4D97-AF65-F5344CB8AC3E}">
        <p14:creationId xmlns:p14="http://schemas.microsoft.com/office/powerpoint/2010/main" val="40560290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Nosocomial</a:t>
            </a:r>
          </a:p>
        </p:txBody>
      </p:sp>
      <p:pic>
        <p:nvPicPr>
          <p:cNvPr id="4"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1710052"/>
            <a:ext cx="9131300" cy="3713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6326650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Nosocomial</a:t>
            </a:r>
          </a:p>
        </p:txBody>
      </p:sp>
      <p:pic>
        <p:nvPicPr>
          <p:cNvPr id="4"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 y="1848856"/>
            <a:ext cx="9131300" cy="3592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329352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62050"/>
          </a:xfrm>
        </p:spPr>
        <p:txBody>
          <a:bodyPr/>
          <a:lstStyle/>
          <a:p>
            <a:r>
              <a:rPr lang="en-US" dirty="0"/>
              <a:t>Microorganisms (or Microbes)</a:t>
            </a:r>
          </a:p>
        </p:txBody>
      </p:sp>
      <p:sp>
        <p:nvSpPr>
          <p:cNvPr id="4" name="Text Placeholder 3"/>
          <p:cNvSpPr>
            <a:spLocks noGrp="1"/>
          </p:cNvSpPr>
          <p:nvPr>
            <p:ph type="body" sz="half" idx="2"/>
          </p:nvPr>
        </p:nvSpPr>
        <p:spPr/>
        <p:txBody>
          <a:bodyPr/>
          <a:lstStyle/>
          <a:p>
            <a:r>
              <a:rPr lang="en-US" dirty="0"/>
              <a:t>Organisms (living things) too small to be seen with the naked eye</a:t>
            </a:r>
          </a:p>
          <a:p>
            <a:endParaRPr lang="en-US" dirty="0"/>
          </a:p>
          <a:p>
            <a:r>
              <a:rPr lang="en-US" dirty="0"/>
              <a:t>OR</a:t>
            </a:r>
          </a:p>
          <a:p>
            <a:endParaRPr lang="en-US" dirty="0"/>
          </a:p>
          <a:p>
            <a:r>
              <a:rPr lang="en-US" dirty="0"/>
              <a:t>Organisms too small to be seen without a microscope</a:t>
            </a:r>
          </a:p>
        </p:txBody>
      </p:sp>
      <p:pic>
        <p:nvPicPr>
          <p:cNvPr id="3" name="Picture 2">
            <a:extLst>
              <a:ext uri="{FF2B5EF4-FFF2-40B4-BE49-F238E27FC236}">
                <a16:creationId xmlns:a16="http://schemas.microsoft.com/office/drawing/2014/main" id="{6683B8CB-F637-6441-A0ED-03C104344EF0}"/>
              </a:ext>
            </a:extLst>
          </p:cNvPr>
          <p:cNvPicPr>
            <a:picLocks noChangeAspect="1"/>
          </p:cNvPicPr>
          <p:nvPr/>
        </p:nvPicPr>
        <p:blipFill rotWithShape="1">
          <a:blip r:embed="rId2"/>
          <a:srcRect l="15248" r="15570"/>
          <a:stretch/>
        </p:blipFill>
        <p:spPr>
          <a:xfrm>
            <a:off x="4572000" y="1786855"/>
            <a:ext cx="3178278" cy="2584825"/>
          </a:xfrm>
          <a:prstGeom prst="rect">
            <a:avLst/>
          </a:prstGeom>
        </p:spPr>
      </p:pic>
    </p:spTree>
    <p:extLst>
      <p:ext uri="{BB962C8B-B14F-4D97-AF65-F5344CB8AC3E}">
        <p14:creationId xmlns:p14="http://schemas.microsoft.com/office/powerpoint/2010/main" val="19152405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Nosocomial</a:t>
            </a:r>
          </a:p>
        </p:txBody>
      </p:sp>
      <p:pic>
        <p:nvPicPr>
          <p:cNvPr id="4"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241004"/>
            <a:ext cx="9131300" cy="558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873464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l="5174" t="55368" r="5759" b="10191"/>
          <a:stretch>
            <a:fillRect/>
          </a:stretch>
        </p:blipFill>
        <p:spPr bwMode="auto">
          <a:xfrm>
            <a:off x="381000" y="1600200"/>
            <a:ext cx="8458200" cy="4806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716117" y="526889"/>
            <a:ext cx="6755818" cy="523220"/>
          </a:xfrm>
          <a:prstGeom prst="rect">
            <a:avLst/>
          </a:prstGeom>
          <a:noFill/>
        </p:spPr>
        <p:txBody>
          <a:bodyPr wrap="square" rtlCol="0">
            <a:spAutoFit/>
          </a:bodyPr>
          <a:lstStyle/>
          <a:p>
            <a:r>
              <a:rPr lang="en-US" sz="2800" dirty="0"/>
              <a:t>Nosocomial Infections</a:t>
            </a:r>
          </a:p>
        </p:txBody>
      </p:sp>
    </p:spTree>
    <p:extLst>
      <p:ext uri="{BB962C8B-B14F-4D97-AF65-F5344CB8AC3E}">
        <p14:creationId xmlns:p14="http://schemas.microsoft.com/office/powerpoint/2010/main" val="41676305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0669" name="Group 29"/>
          <p:cNvGraphicFramePr>
            <a:graphicFrameLocks noGrp="1"/>
          </p:cNvGraphicFramePr>
          <p:nvPr>
            <p:extLst>
              <p:ext uri="{D42A27DB-BD31-4B8C-83A1-F6EECF244321}">
                <p14:modId xmlns:p14="http://schemas.microsoft.com/office/powerpoint/2010/main" val="3269150039"/>
              </p:ext>
            </p:extLst>
          </p:nvPr>
        </p:nvGraphicFramePr>
        <p:xfrm>
          <a:off x="530225" y="1739900"/>
          <a:ext cx="8075613" cy="4232593"/>
        </p:xfrm>
        <a:graphic>
          <a:graphicData uri="http://schemas.openxmlformats.org/drawingml/2006/table">
            <a:tbl>
              <a:tblPr/>
              <a:tblGrid>
                <a:gridCol w="2673350">
                  <a:extLst>
                    <a:ext uri="{9D8B030D-6E8A-4147-A177-3AD203B41FA5}">
                      <a16:colId xmlns:a16="http://schemas.microsoft.com/office/drawing/2014/main" val="20000"/>
                    </a:ext>
                  </a:extLst>
                </a:gridCol>
                <a:gridCol w="2716213">
                  <a:extLst>
                    <a:ext uri="{9D8B030D-6E8A-4147-A177-3AD203B41FA5}">
                      <a16:colId xmlns:a16="http://schemas.microsoft.com/office/drawing/2014/main" val="20001"/>
                    </a:ext>
                  </a:extLst>
                </a:gridCol>
                <a:gridCol w="2686050">
                  <a:extLst>
                    <a:ext uri="{9D8B030D-6E8A-4147-A177-3AD203B41FA5}">
                      <a16:colId xmlns:a16="http://schemas.microsoft.com/office/drawing/2014/main" val="20002"/>
                    </a:ext>
                  </a:extLst>
                </a:gridCol>
              </a:tblGrid>
              <a:tr h="741363">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endParaRPr kumimoji="0" lang="en-US" sz="2200" b="1" i="0" u="none" strike="noStrike" cap="none" normalizeH="0" baseline="0">
                        <a:ln>
                          <a:noFill/>
                        </a:ln>
                        <a:solidFill>
                          <a:schemeClr val="tx1"/>
                        </a:solidFill>
                        <a:effectLst/>
                        <a:latin typeface="Helvetica" charset="0"/>
                        <a:ea typeface="ＭＳ Ｐゴシック" charset="0"/>
                        <a:cs typeface="ＭＳ Ｐゴシック"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n-US" sz="2200" b="0" i="0" u="none" strike="noStrike" cap="none" normalizeH="0" baseline="0">
                          <a:ln>
                            <a:noFill/>
                          </a:ln>
                          <a:solidFill>
                            <a:schemeClr val="tx1"/>
                          </a:solidFill>
                          <a:effectLst/>
                          <a:latin typeface="Helvetica" charset="0"/>
                          <a:ea typeface="ＭＳ Ｐゴシック" charset="0"/>
                          <a:cs typeface="ＭＳ Ｐゴシック" charset="0"/>
                        </a:rPr>
                        <a:t>Percentage of Nosocomial Infections</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n-US" sz="2200" b="0" i="0" u="none" strike="noStrike" cap="none" normalizeH="0" baseline="0">
                          <a:ln>
                            <a:noFill/>
                          </a:ln>
                          <a:solidFill>
                            <a:schemeClr val="tx1"/>
                          </a:solidFill>
                          <a:effectLst/>
                          <a:latin typeface="Helvetica" charset="0"/>
                          <a:ea typeface="ＭＳ Ｐゴシック" charset="0"/>
                          <a:cs typeface="ＭＳ Ｐゴシック" charset="0"/>
                        </a:rPr>
                        <a:t>Percentage Resistant to Antibiotics</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84225">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r>
                        <a:rPr kumimoji="0" lang="en-US" sz="1800" b="1" i="0" u="none" strike="noStrike" cap="none" normalizeH="0" baseline="0">
                          <a:ln>
                            <a:noFill/>
                          </a:ln>
                          <a:solidFill>
                            <a:schemeClr val="tx1"/>
                          </a:solidFill>
                          <a:effectLst/>
                          <a:latin typeface="Helvetica" charset="0"/>
                          <a:ea typeface="ＭＳ Ｐゴシック" charset="0"/>
                          <a:cs typeface="ＭＳ Ｐゴシック" charset="0"/>
                        </a:rPr>
                        <a:t>Gram + cocci</a:t>
                      </a: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n-US" sz="1800" b="1" i="0" u="none" strike="noStrike" cap="none" normalizeH="0" baseline="0">
                          <a:ln>
                            <a:noFill/>
                          </a:ln>
                          <a:solidFill>
                            <a:schemeClr val="tx1"/>
                          </a:solidFill>
                          <a:effectLst/>
                          <a:latin typeface="Helvetica" charset="0"/>
                          <a:ea typeface="ＭＳ Ｐゴシック" charset="0"/>
                          <a:cs typeface="ＭＳ Ｐゴシック" charset="0"/>
                        </a:rPr>
                        <a:t>51%</a:t>
                      </a: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n-US" sz="1800" b="1" i="0" u="none" strike="noStrike" cap="none" normalizeH="0" baseline="0">
                          <a:ln>
                            <a:noFill/>
                          </a:ln>
                          <a:solidFill>
                            <a:schemeClr val="tx1"/>
                          </a:solidFill>
                          <a:effectLst/>
                          <a:latin typeface="Helvetica" charset="0"/>
                          <a:ea typeface="ＭＳ Ｐゴシック" charset="0"/>
                          <a:cs typeface="ＭＳ Ｐゴシック" charset="0"/>
                        </a:rPr>
                        <a:t>29%-89%</a:t>
                      </a: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82638">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r>
                        <a:rPr kumimoji="0" lang="en-US" sz="1800" b="1" i="0" u="none" strike="noStrike" cap="none" normalizeH="0" baseline="0">
                          <a:ln>
                            <a:noFill/>
                          </a:ln>
                          <a:solidFill>
                            <a:schemeClr val="tx1"/>
                          </a:solidFill>
                          <a:effectLst/>
                          <a:latin typeface="Helvetica" charset="0"/>
                          <a:ea typeface="ＭＳ Ｐゴシック" charset="0"/>
                          <a:cs typeface="ＭＳ Ｐゴシック" charset="0"/>
                        </a:rPr>
                        <a:t>Gram – rods</a:t>
                      </a: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n-US" sz="1800" b="1" i="0" u="none" strike="noStrike" cap="none" normalizeH="0" baseline="0">
                          <a:ln>
                            <a:noFill/>
                          </a:ln>
                          <a:solidFill>
                            <a:schemeClr val="tx1"/>
                          </a:solidFill>
                          <a:effectLst/>
                          <a:latin typeface="Helvetica" charset="0"/>
                          <a:ea typeface="ＭＳ Ｐゴシック" charset="0"/>
                          <a:cs typeface="ＭＳ Ｐゴシック" charset="0"/>
                        </a:rPr>
                        <a:t>30%</a:t>
                      </a: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n-US" sz="1800" b="1" i="0" u="none" strike="noStrike" cap="none" normalizeH="0" baseline="0">
                          <a:ln>
                            <a:noFill/>
                          </a:ln>
                          <a:solidFill>
                            <a:schemeClr val="tx1"/>
                          </a:solidFill>
                          <a:effectLst/>
                          <a:latin typeface="Helvetica" charset="0"/>
                          <a:ea typeface="ＭＳ Ｐゴシック" charset="0"/>
                          <a:cs typeface="ＭＳ Ｐゴシック" charset="0"/>
                        </a:rPr>
                        <a:t>3-32%</a:t>
                      </a: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84225">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r>
                        <a:rPr kumimoji="0" lang="en-US" sz="1800" b="1" i="1" u="none" strike="noStrike" cap="none" normalizeH="0" baseline="0">
                          <a:ln>
                            <a:noFill/>
                          </a:ln>
                          <a:solidFill>
                            <a:schemeClr val="tx1"/>
                          </a:solidFill>
                          <a:effectLst/>
                          <a:latin typeface="Helvetica" charset="0"/>
                          <a:ea typeface="ＭＳ Ｐゴシック" charset="0"/>
                          <a:cs typeface="ＭＳ Ｐゴシック" charset="0"/>
                        </a:rPr>
                        <a:t>Clostridium difficile</a:t>
                      </a:r>
                      <a:endParaRPr kumimoji="0" lang="en-US" sz="1800" b="1" i="0" u="none" strike="noStrike" cap="none" normalizeH="0" baseline="0">
                        <a:ln>
                          <a:noFill/>
                        </a:ln>
                        <a:solidFill>
                          <a:schemeClr val="tx1"/>
                        </a:solidFill>
                        <a:effectLst/>
                        <a:latin typeface="Helvetica" charset="0"/>
                        <a:ea typeface="ＭＳ Ｐゴシック" charset="0"/>
                        <a:cs typeface="ＭＳ Ｐゴシック"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n-US" sz="1800" b="1" i="0" u="none" strike="noStrike" cap="none" normalizeH="0" baseline="0">
                          <a:ln>
                            <a:noFill/>
                          </a:ln>
                          <a:solidFill>
                            <a:schemeClr val="tx1"/>
                          </a:solidFill>
                          <a:effectLst/>
                          <a:latin typeface="Helvetica" charset="0"/>
                          <a:ea typeface="ＭＳ Ｐゴシック" charset="0"/>
                          <a:cs typeface="ＭＳ Ｐゴシック" charset="0"/>
                        </a:rPr>
                        <a:t>13%</a:t>
                      </a: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n-US" sz="1800" b="1" i="0" u="none" strike="noStrike" cap="none" normalizeH="0" baseline="0" dirty="0">
                          <a:ln>
                            <a:noFill/>
                          </a:ln>
                          <a:solidFill>
                            <a:schemeClr val="tx1"/>
                          </a:solidFill>
                          <a:effectLst/>
                          <a:latin typeface="Helvetica" charset="0"/>
                          <a:ea typeface="ＭＳ Ｐゴシック" charset="0"/>
                          <a:cs typeface="ＭＳ Ｐゴシック" charset="0"/>
                        </a:rPr>
                        <a:t>Very HIGH!</a:t>
                      </a: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84225">
                <a:tc>
                  <a:txBody>
                    <a:bodyPr/>
                    <a:lstStyle/>
                    <a:p>
                      <a:pPr marL="0" marR="0" lvl="0" indent="0" algn="l" defTabSz="914400" rtl="0" eaLnBrk="0" fontAlgn="base" latinLnBrk="0" hangingPunct="0">
                        <a:lnSpc>
                          <a:spcPct val="100000"/>
                        </a:lnSpc>
                        <a:spcBef>
                          <a:spcPct val="30000"/>
                        </a:spcBef>
                        <a:spcAft>
                          <a:spcPct val="0"/>
                        </a:spcAft>
                        <a:buClrTx/>
                        <a:buSzPct val="100000"/>
                        <a:buFontTx/>
                        <a:buNone/>
                        <a:tabLst/>
                      </a:pPr>
                      <a:r>
                        <a:rPr kumimoji="0" lang="en-US" sz="1800" b="1" i="0" u="none" strike="noStrike" cap="none" normalizeH="0" baseline="0">
                          <a:ln>
                            <a:noFill/>
                          </a:ln>
                          <a:solidFill>
                            <a:schemeClr val="tx1"/>
                          </a:solidFill>
                          <a:effectLst/>
                          <a:latin typeface="Helvetica" charset="0"/>
                          <a:ea typeface="ＭＳ Ｐゴシック" charset="0"/>
                          <a:cs typeface="ＭＳ Ｐゴシック" charset="0"/>
                        </a:rPr>
                        <a:t>Fungi</a:t>
                      </a: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r>
                        <a:rPr kumimoji="0" lang="en-US" sz="1800" b="1" i="0" u="none" strike="noStrike" cap="none" normalizeH="0" baseline="0">
                          <a:ln>
                            <a:noFill/>
                          </a:ln>
                          <a:solidFill>
                            <a:schemeClr val="tx1"/>
                          </a:solidFill>
                          <a:effectLst/>
                          <a:latin typeface="Helvetica" charset="0"/>
                          <a:ea typeface="ＭＳ Ｐゴシック" charset="0"/>
                          <a:cs typeface="ＭＳ Ｐゴシック" charset="0"/>
                        </a:rPr>
                        <a:t>6%</a:t>
                      </a: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30000"/>
                        </a:spcBef>
                        <a:spcAft>
                          <a:spcPct val="0"/>
                        </a:spcAft>
                        <a:buClrTx/>
                        <a:buSzPct val="100000"/>
                        <a:buFontTx/>
                        <a:buNone/>
                        <a:tabLst/>
                      </a:pPr>
                      <a:endParaRPr kumimoji="0" lang="en-US" sz="1800" b="1" i="0" u="none" strike="noStrike" cap="none" normalizeH="0" baseline="0" dirty="0">
                        <a:ln>
                          <a:noFill/>
                        </a:ln>
                        <a:solidFill>
                          <a:schemeClr val="tx1"/>
                        </a:solidFill>
                        <a:effectLst/>
                        <a:latin typeface="Helvetica" charset="0"/>
                        <a:ea typeface="ＭＳ Ｐゴシック" charset="0"/>
                        <a:cs typeface="ＭＳ Ｐゴシック" charset="0"/>
                      </a:endParaRPr>
                    </a:p>
                  </a:txBody>
                  <a:tcP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24956" name="Rectangle 28"/>
          <p:cNvSpPr>
            <a:spLocks noGrp="1" noChangeArrowheads="1"/>
          </p:cNvSpPr>
          <p:nvPr>
            <p:ph type="title"/>
          </p:nvPr>
        </p:nvSpPr>
        <p:spPr>
          <a:xfrm>
            <a:off x="57150" y="533400"/>
            <a:ext cx="9010650" cy="114300"/>
          </a:xfrm>
        </p:spPr>
        <p:txBody>
          <a:bodyPr>
            <a:normAutofit fontScale="90000"/>
          </a:bodyPr>
          <a:lstStyle/>
          <a:p>
            <a:r>
              <a:rPr lang="en-US" dirty="0">
                <a:latin typeface="Helvetica" charset="0"/>
                <a:ea typeface="ＭＳ Ｐゴシック" charset="0"/>
                <a:cs typeface="ＭＳ Ｐゴシック" charset="0"/>
              </a:rPr>
              <a:t>Common Causes of Nosocomial Infections</a:t>
            </a:r>
          </a:p>
        </p:txBody>
      </p:sp>
    </p:spTree>
    <p:extLst>
      <p:ext uri="{BB962C8B-B14F-4D97-AF65-F5344CB8AC3E}">
        <p14:creationId xmlns:p14="http://schemas.microsoft.com/office/powerpoint/2010/main" val="8952926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Ways to prevent Nosocomial infections…</a:t>
            </a:r>
          </a:p>
        </p:txBody>
      </p:sp>
      <p:pic>
        <p:nvPicPr>
          <p:cNvPr id="4" name="Picture 3"/>
          <p:cNvPicPr>
            <a:picLocks noChangeAspect="1"/>
          </p:cNvPicPr>
          <p:nvPr/>
        </p:nvPicPr>
        <p:blipFill>
          <a:blip r:embed="rId2"/>
          <a:stretch>
            <a:fillRect/>
          </a:stretch>
        </p:blipFill>
        <p:spPr>
          <a:xfrm>
            <a:off x="1054100" y="1660818"/>
            <a:ext cx="7023100" cy="4864100"/>
          </a:xfrm>
          <a:prstGeom prst="rect">
            <a:avLst/>
          </a:prstGeom>
        </p:spPr>
      </p:pic>
    </p:spTree>
    <p:extLst>
      <p:ext uri="{BB962C8B-B14F-4D97-AF65-F5344CB8AC3E}">
        <p14:creationId xmlns:p14="http://schemas.microsoft.com/office/powerpoint/2010/main" val="6770420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a:latin typeface="Helvetica" charset="0"/>
                <a:ea typeface="ＭＳ Ｐゴシック" charset="0"/>
                <a:cs typeface="ＭＳ Ｐゴシック" charset="0"/>
              </a:rPr>
              <a:t>Emerging Infectious Diseases</a:t>
            </a:r>
          </a:p>
        </p:txBody>
      </p:sp>
      <p:sp>
        <p:nvSpPr>
          <p:cNvPr id="131075" name="Rectangle 3"/>
          <p:cNvSpPr>
            <a:spLocks noGrp="1" noChangeArrowheads="1"/>
          </p:cNvSpPr>
          <p:nvPr>
            <p:ph type="body" idx="1"/>
          </p:nvPr>
        </p:nvSpPr>
        <p:spPr>
          <a:xfrm>
            <a:off x="257175" y="1135063"/>
            <a:ext cx="8686800" cy="5449887"/>
          </a:xfrm>
        </p:spPr>
        <p:txBody>
          <a:bodyPr/>
          <a:lstStyle/>
          <a:p>
            <a:r>
              <a:rPr lang="en-US" dirty="0">
                <a:latin typeface="Helvetica" charset="0"/>
                <a:ea typeface="ＭＳ Ｐゴシック" charset="0"/>
                <a:cs typeface="ＭＳ Ｐゴシック" charset="0"/>
              </a:rPr>
              <a:t>Diseases that are new, increasing in incidence, or showing a potential to increase in the near future.</a:t>
            </a:r>
          </a:p>
          <a:p>
            <a:r>
              <a:rPr lang="en-US" dirty="0">
                <a:latin typeface="Helvetica" charset="0"/>
                <a:ea typeface="ＭＳ Ｐゴシック" charset="0"/>
                <a:cs typeface="ＭＳ Ｐゴシック" charset="0"/>
              </a:rPr>
              <a:t>Contributing factors</a:t>
            </a:r>
          </a:p>
          <a:p>
            <a:pPr lvl="1"/>
            <a:r>
              <a:rPr lang="en-US" dirty="0">
                <a:latin typeface="Helvetica" charset="0"/>
                <a:ea typeface="ＭＳ Ｐゴシック" charset="0"/>
              </a:rPr>
              <a:t>Genetic recombination</a:t>
            </a:r>
          </a:p>
          <a:p>
            <a:pPr lvl="2"/>
            <a:r>
              <a:rPr lang="en-US" i="1" dirty="0">
                <a:latin typeface="Helvetica" charset="0"/>
                <a:ea typeface="ＭＳ Ｐゴシック" charset="0"/>
              </a:rPr>
              <a:t>E. coli</a:t>
            </a:r>
            <a:r>
              <a:rPr lang="en-US" dirty="0">
                <a:latin typeface="Helvetica" charset="0"/>
                <a:ea typeface="ＭＳ Ｐゴシック" charset="0"/>
              </a:rPr>
              <a:t> 0157, Avian influenza (H5N1), Swine Flu (H1N1) </a:t>
            </a:r>
          </a:p>
          <a:p>
            <a:pPr lvl="1"/>
            <a:r>
              <a:rPr lang="en-US" dirty="0">
                <a:latin typeface="Helvetica" charset="0"/>
                <a:ea typeface="ＭＳ Ｐゴシック" charset="0"/>
              </a:rPr>
              <a:t>Evolution of new strains</a:t>
            </a:r>
          </a:p>
          <a:p>
            <a:pPr lvl="2"/>
            <a:r>
              <a:rPr lang="en-US" i="1" dirty="0">
                <a:latin typeface="Helvetica" charset="0"/>
                <a:ea typeface="ＭＳ Ｐゴシック" charset="0"/>
              </a:rPr>
              <a:t>V. </a:t>
            </a:r>
            <a:r>
              <a:rPr lang="en-US" i="1" dirty="0" err="1">
                <a:latin typeface="Helvetica" charset="0"/>
                <a:ea typeface="ＭＳ Ｐゴシック" charset="0"/>
              </a:rPr>
              <a:t>cholerae</a:t>
            </a:r>
            <a:r>
              <a:rPr lang="en-US" dirty="0">
                <a:latin typeface="Helvetica" charset="0"/>
                <a:ea typeface="ＭＳ Ｐゴシック" charset="0"/>
              </a:rPr>
              <a:t> 0139</a:t>
            </a:r>
          </a:p>
          <a:p>
            <a:pPr lvl="1"/>
            <a:r>
              <a:rPr lang="en-US" dirty="0">
                <a:latin typeface="Helvetica" charset="0"/>
                <a:ea typeface="ＭＳ Ｐゴシック" charset="0"/>
              </a:rPr>
              <a:t>Inappropriate use of antibiotics and pesticides</a:t>
            </a:r>
          </a:p>
          <a:p>
            <a:pPr lvl="2"/>
            <a:r>
              <a:rPr lang="en-US" dirty="0">
                <a:latin typeface="Helvetica" charset="0"/>
                <a:ea typeface="ＭＳ Ｐゴシック" charset="0"/>
              </a:rPr>
              <a:t>Antibiotic resistant strains</a:t>
            </a:r>
          </a:p>
        </p:txBody>
      </p:sp>
    </p:spTree>
    <p:extLst>
      <p:ext uri="{BB962C8B-B14F-4D97-AF65-F5344CB8AC3E}">
        <p14:creationId xmlns:p14="http://schemas.microsoft.com/office/powerpoint/2010/main" val="16505162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44968"/>
            <a:ext cx="8229600" cy="1143000"/>
          </a:xfrm>
        </p:spPr>
        <p:txBody>
          <a:bodyPr/>
          <a:lstStyle/>
          <a:p>
            <a:r>
              <a:rPr lang="en-US" dirty="0">
                <a:latin typeface="Helvetica" charset="0"/>
                <a:ea typeface="ＭＳ Ｐゴシック" charset="0"/>
                <a:cs typeface="ＭＳ Ｐゴシック" charset="0"/>
              </a:rPr>
              <a:t>______________</a:t>
            </a:r>
          </a:p>
        </p:txBody>
      </p:sp>
      <p:sp>
        <p:nvSpPr>
          <p:cNvPr id="134147" name="Rectangle 3"/>
          <p:cNvSpPr>
            <a:spLocks noGrp="1" noChangeArrowheads="1"/>
          </p:cNvSpPr>
          <p:nvPr>
            <p:ph type="body" idx="1"/>
          </p:nvPr>
        </p:nvSpPr>
        <p:spPr>
          <a:xfrm>
            <a:off x="0" y="819150"/>
            <a:ext cx="3859213" cy="2890838"/>
          </a:xfrm>
        </p:spPr>
        <p:txBody>
          <a:bodyPr>
            <a:normAutofit lnSpcReduction="10000"/>
          </a:bodyPr>
          <a:lstStyle/>
          <a:p>
            <a:r>
              <a:rPr lang="en-US">
                <a:latin typeface="Helvetica" charset="0"/>
                <a:ea typeface="ＭＳ Ｐゴシック" charset="0"/>
                <a:cs typeface="ＭＳ Ｐゴシック" charset="0"/>
              </a:rPr>
              <a:t>The study of where and when diseases occur and how they are transmitted in populations</a:t>
            </a:r>
          </a:p>
        </p:txBody>
      </p:sp>
      <p:sp>
        <p:nvSpPr>
          <p:cNvPr id="134148" name="Text Box 4"/>
          <p:cNvSpPr txBox="1">
            <a:spLocks noChangeArrowheads="1"/>
          </p:cNvSpPr>
          <p:nvPr/>
        </p:nvSpPr>
        <p:spPr bwMode="auto">
          <a:xfrm>
            <a:off x="7696200" y="6477000"/>
            <a:ext cx="12192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Helvetica" charset="0"/>
                <a:ea typeface="ＭＳ Ｐゴシック" charset="0"/>
                <a:cs typeface="ＭＳ Ｐゴシック" charset="0"/>
              </a:defRPr>
            </a:lvl1pPr>
            <a:lvl2pPr marL="37931725" indent="-37474525">
              <a:defRPr sz="2400" b="1">
                <a:solidFill>
                  <a:schemeClr val="tx1"/>
                </a:solidFill>
                <a:latin typeface="Helvetica" charset="0"/>
                <a:ea typeface="ＭＳ Ｐゴシック" charset="0"/>
              </a:defRPr>
            </a:lvl2pPr>
            <a:lvl3pPr>
              <a:defRPr sz="2400" b="1">
                <a:solidFill>
                  <a:schemeClr val="tx1"/>
                </a:solidFill>
                <a:latin typeface="Helvetica" charset="0"/>
                <a:ea typeface="ＭＳ Ｐゴシック" charset="0"/>
              </a:defRPr>
            </a:lvl3pPr>
            <a:lvl4pPr>
              <a:defRPr sz="2400" b="1">
                <a:solidFill>
                  <a:schemeClr val="tx1"/>
                </a:solidFill>
                <a:latin typeface="Helvetica" charset="0"/>
                <a:ea typeface="ＭＳ Ｐゴシック" charset="0"/>
              </a:defRPr>
            </a:lvl4pPr>
            <a:lvl5pPr>
              <a:defRPr sz="2400" b="1">
                <a:solidFill>
                  <a:schemeClr val="tx1"/>
                </a:solidFill>
                <a:latin typeface="Helvetica" charset="0"/>
                <a:ea typeface="ＭＳ Ｐゴシック" charset="0"/>
              </a:defRPr>
            </a:lvl5pPr>
            <a:lvl6pPr marL="457200" eaLnBrk="0" fontAlgn="base" hangingPunct="0">
              <a:lnSpc>
                <a:spcPct val="90000"/>
              </a:lnSpc>
              <a:spcBef>
                <a:spcPct val="0"/>
              </a:spcBef>
              <a:spcAft>
                <a:spcPct val="0"/>
              </a:spcAft>
              <a:defRPr sz="2400" b="1">
                <a:solidFill>
                  <a:schemeClr val="tx1"/>
                </a:solidFill>
                <a:latin typeface="Helvetica" charset="0"/>
                <a:ea typeface="ＭＳ Ｐゴシック" charset="0"/>
              </a:defRPr>
            </a:lvl6pPr>
            <a:lvl7pPr marL="914400" eaLnBrk="0" fontAlgn="base" hangingPunct="0">
              <a:lnSpc>
                <a:spcPct val="90000"/>
              </a:lnSpc>
              <a:spcBef>
                <a:spcPct val="0"/>
              </a:spcBef>
              <a:spcAft>
                <a:spcPct val="0"/>
              </a:spcAft>
              <a:defRPr sz="2400" b="1">
                <a:solidFill>
                  <a:schemeClr val="tx1"/>
                </a:solidFill>
                <a:latin typeface="Helvetica" charset="0"/>
                <a:ea typeface="ＭＳ Ｐゴシック" charset="0"/>
              </a:defRPr>
            </a:lvl7pPr>
            <a:lvl8pPr marL="1371600" eaLnBrk="0" fontAlgn="base" hangingPunct="0">
              <a:lnSpc>
                <a:spcPct val="90000"/>
              </a:lnSpc>
              <a:spcBef>
                <a:spcPct val="0"/>
              </a:spcBef>
              <a:spcAft>
                <a:spcPct val="0"/>
              </a:spcAft>
              <a:defRPr sz="2400" b="1">
                <a:solidFill>
                  <a:schemeClr val="tx1"/>
                </a:solidFill>
                <a:latin typeface="Helvetica" charset="0"/>
                <a:ea typeface="ＭＳ Ｐゴシック" charset="0"/>
              </a:defRPr>
            </a:lvl8pPr>
            <a:lvl9pPr marL="1828800" eaLnBrk="0" fontAlgn="base" hangingPunct="0">
              <a:lnSpc>
                <a:spcPct val="90000"/>
              </a:lnSpc>
              <a:spcBef>
                <a:spcPct val="0"/>
              </a:spcBef>
              <a:spcAft>
                <a:spcPct val="0"/>
              </a:spcAft>
              <a:defRPr sz="2400" b="1">
                <a:solidFill>
                  <a:schemeClr val="tx1"/>
                </a:solidFill>
                <a:latin typeface="Helvetica" charset="0"/>
                <a:ea typeface="ＭＳ Ｐゴシック" charset="0"/>
              </a:defRPr>
            </a:lvl9pPr>
          </a:lstStyle>
          <a:p>
            <a:pPr algn="r">
              <a:lnSpc>
                <a:spcPct val="100000"/>
              </a:lnSpc>
            </a:pPr>
            <a:r>
              <a:rPr lang="en-US" sz="1200" b="0">
                <a:latin typeface="Arial" charset="0"/>
              </a:rPr>
              <a:t>Figure 14.10</a:t>
            </a:r>
          </a:p>
        </p:txBody>
      </p:sp>
      <p:pic>
        <p:nvPicPr>
          <p:cNvPr id="134149" name="Picture 5"/>
          <p:cNvPicPr>
            <a:picLocks noChangeAspect="1" noChangeArrowheads="1"/>
          </p:cNvPicPr>
          <p:nvPr/>
        </p:nvPicPr>
        <p:blipFill>
          <a:blip r:embed="rId3">
            <a:extLst>
              <a:ext uri="{28A0092B-C50C-407E-A947-70E740481C1C}">
                <a14:useLocalDpi xmlns:a14="http://schemas.microsoft.com/office/drawing/2010/main" val="0"/>
              </a:ext>
            </a:extLst>
          </a:blip>
          <a:srcRect l="5669" t="62604" r="8649" b="5876"/>
          <a:stretch>
            <a:fillRect/>
          </a:stretch>
        </p:blipFill>
        <p:spPr bwMode="auto">
          <a:xfrm>
            <a:off x="4572000" y="3778250"/>
            <a:ext cx="4275138" cy="230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4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29038"/>
            <a:ext cx="4275138" cy="2393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4151" name="Picture 7"/>
          <p:cNvPicPr>
            <a:picLocks noChangeAspect="1" noChangeArrowheads="1"/>
          </p:cNvPicPr>
          <p:nvPr/>
        </p:nvPicPr>
        <p:blipFill>
          <a:blip r:embed="rId3">
            <a:extLst>
              <a:ext uri="{28A0092B-C50C-407E-A947-70E740481C1C}">
                <a14:useLocalDpi xmlns:a14="http://schemas.microsoft.com/office/drawing/2010/main" val="0"/>
              </a:ext>
            </a:extLst>
          </a:blip>
          <a:srcRect l="5669" t="1563" r="8649" b="71216"/>
          <a:stretch>
            <a:fillRect/>
          </a:stretch>
        </p:blipFill>
        <p:spPr bwMode="auto">
          <a:xfrm>
            <a:off x="4572000" y="1233488"/>
            <a:ext cx="4275138" cy="199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custDataLst>
              <p:tags r:id="rId1"/>
            </p:custDataLst>
          </p:nvPr>
        </p:nvSpPr>
        <p:spPr>
          <a:xfrm>
            <a:off x="2977633" y="234374"/>
            <a:ext cx="3648142" cy="584776"/>
          </a:xfrm>
          <a:prstGeom prst="rect">
            <a:avLst/>
          </a:prstGeom>
          <a:noFill/>
        </p:spPr>
        <p:txBody>
          <a:bodyPr wrap="square" rtlCol="0">
            <a:spAutoFit/>
          </a:bodyPr>
          <a:lstStyle/>
          <a:p>
            <a:r>
              <a:rPr lang="en-US" sz="3200" dirty="0">
                <a:solidFill>
                  <a:srgbClr val="FF0000"/>
                </a:solidFill>
              </a:rPr>
              <a:t>Epidemiology</a:t>
            </a:r>
          </a:p>
        </p:txBody>
      </p:sp>
    </p:spTree>
    <p:extLst>
      <p:ext uri="{BB962C8B-B14F-4D97-AF65-F5344CB8AC3E}">
        <p14:creationId xmlns:p14="http://schemas.microsoft.com/office/powerpoint/2010/main" val="18282305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4" name="Rectangle 1026"/>
          <p:cNvSpPr>
            <a:spLocks noGrp="1" noChangeArrowheads="1"/>
          </p:cNvSpPr>
          <p:nvPr>
            <p:ph type="title"/>
          </p:nvPr>
        </p:nvSpPr>
        <p:spPr>
          <a:xfrm>
            <a:off x="416664" y="381000"/>
            <a:ext cx="9010650" cy="609600"/>
          </a:xfrm>
          <a:noFill/>
        </p:spPr>
        <p:txBody>
          <a:bodyPr>
            <a:normAutofit fontScale="90000"/>
          </a:bodyPr>
          <a:lstStyle/>
          <a:p>
            <a:r>
              <a:rPr lang="en-US" dirty="0">
                <a:latin typeface="Helvetica" charset="0"/>
                <a:ea typeface="ＭＳ Ｐゴシック" charset="0"/>
                <a:cs typeface="ＭＳ Ｐゴシック" charset="0"/>
              </a:rPr>
              <a:t>CDC (Centers for Disease Control and Prevention), Atlanta, GA</a:t>
            </a:r>
          </a:p>
        </p:txBody>
      </p:sp>
      <p:sp>
        <p:nvSpPr>
          <p:cNvPr id="251907" name="Rectangle 1027"/>
          <p:cNvSpPr>
            <a:spLocks noGrp="1" noChangeArrowheads="1"/>
          </p:cNvSpPr>
          <p:nvPr>
            <p:ph type="body" idx="1"/>
          </p:nvPr>
        </p:nvSpPr>
        <p:spPr>
          <a:xfrm>
            <a:off x="261257" y="1600200"/>
            <a:ext cx="8229600" cy="4525963"/>
          </a:xfrm>
        </p:spPr>
        <p:txBody>
          <a:bodyPr/>
          <a:lstStyle/>
          <a:p>
            <a:pPr marL="0" indent="0">
              <a:buNone/>
            </a:pPr>
            <a:r>
              <a:rPr lang="en-US" dirty="0">
                <a:solidFill>
                  <a:srgbClr val="FF0000"/>
                </a:solidFill>
                <a:latin typeface="Helvetica" charset="0"/>
                <a:ea typeface="ＭＳ Ｐゴシック" charset="0"/>
                <a:cs typeface="ＭＳ Ｐゴシック" charset="0"/>
              </a:rPr>
              <a:t>2023</a:t>
            </a:r>
          </a:p>
          <a:p>
            <a:pPr marL="0" indent="0">
              <a:buNone/>
            </a:pPr>
            <a:r>
              <a:rPr lang="en-US" dirty="0">
                <a:solidFill>
                  <a:srgbClr val="FF0000"/>
                </a:solidFill>
                <a:latin typeface="Helvetica" charset="0"/>
                <a:ea typeface="ＭＳ Ｐゴシック" charset="0"/>
                <a:cs typeface="ＭＳ Ｐゴシック" charset="0"/>
              </a:rPr>
              <a:t>$10.7 billion</a:t>
            </a:r>
          </a:p>
          <a:p>
            <a:pPr marL="0" indent="0">
              <a:buNone/>
            </a:pPr>
            <a:endParaRPr lang="en-US" dirty="0">
              <a:latin typeface="Helvetica" charset="0"/>
              <a:ea typeface="ＭＳ Ｐゴシック" charset="0"/>
              <a:cs typeface="ＭＳ Ｐゴシック" charset="0"/>
            </a:endParaRPr>
          </a:p>
          <a:p>
            <a:pPr marL="0" indent="0">
              <a:buNone/>
            </a:pPr>
            <a:r>
              <a:rPr lang="en-US" dirty="0">
                <a:latin typeface="Helvetica" charset="0"/>
                <a:ea typeface="ＭＳ Ｐゴシック" charset="0"/>
                <a:cs typeface="ＭＳ Ｐゴシック" charset="0"/>
              </a:rPr>
              <a:t>3 billion on</a:t>
            </a:r>
          </a:p>
          <a:p>
            <a:pPr marL="0" indent="0">
              <a:buNone/>
            </a:pPr>
            <a:r>
              <a:rPr lang="en-US" dirty="0">
                <a:latin typeface="Helvetica" charset="0"/>
                <a:ea typeface="ＭＳ Ｐゴシック" charset="0"/>
                <a:cs typeface="ＭＳ Ｐゴシック" charset="0"/>
              </a:rPr>
              <a:t>Halloween!</a:t>
            </a:r>
          </a:p>
        </p:txBody>
      </p:sp>
      <p:pic>
        <p:nvPicPr>
          <p:cNvPr id="5"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8437" y="1600200"/>
            <a:ext cx="6405563" cy="524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969883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1907">
                                            <p:txEl>
                                              <p:pRg st="0" end="0"/>
                                            </p:txEl>
                                          </p:spTgt>
                                        </p:tgtEl>
                                        <p:attrNameLst>
                                          <p:attrName>style.visibility</p:attrName>
                                        </p:attrNameLst>
                                      </p:cBhvr>
                                      <p:to>
                                        <p:strVal val="visible"/>
                                      </p:to>
                                    </p:set>
                                    <p:anim calcmode="lin" valueType="num">
                                      <p:cBhvr additive="base">
                                        <p:cTn id="7" dur="500" fill="hold"/>
                                        <p:tgtEl>
                                          <p:spTgt spid="2519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19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1907">
                                            <p:txEl>
                                              <p:pRg st="1" end="1"/>
                                            </p:txEl>
                                          </p:spTgt>
                                        </p:tgtEl>
                                        <p:attrNameLst>
                                          <p:attrName>style.visibility</p:attrName>
                                        </p:attrNameLst>
                                      </p:cBhvr>
                                      <p:to>
                                        <p:strVal val="visible"/>
                                      </p:to>
                                    </p:set>
                                    <p:anim calcmode="lin" valueType="num">
                                      <p:cBhvr additive="base">
                                        <p:cTn id="13" dur="500" fill="hold"/>
                                        <p:tgtEl>
                                          <p:spTgt spid="2519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19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51907">
                                            <p:txEl>
                                              <p:pRg st="3" end="3"/>
                                            </p:txEl>
                                          </p:spTgt>
                                        </p:tgtEl>
                                        <p:attrNameLst>
                                          <p:attrName>style.visibility</p:attrName>
                                        </p:attrNameLst>
                                      </p:cBhvr>
                                      <p:to>
                                        <p:strVal val="visible"/>
                                      </p:to>
                                    </p:set>
                                    <p:anim calcmode="lin" valueType="num">
                                      <p:cBhvr additive="base">
                                        <p:cTn id="19" dur="500" fill="hold"/>
                                        <p:tgtEl>
                                          <p:spTgt spid="251907">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190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51907">
                                            <p:txEl>
                                              <p:pRg st="4" end="4"/>
                                            </p:txEl>
                                          </p:spTgt>
                                        </p:tgtEl>
                                        <p:attrNameLst>
                                          <p:attrName>style.visibility</p:attrName>
                                        </p:attrNameLst>
                                      </p:cBhvr>
                                      <p:to>
                                        <p:strVal val="visible"/>
                                      </p:to>
                                    </p:set>
                                    <p:anim calcmode="lin" valueType="num">
                                      <p:cBhvr additive="base">
                                        <p:cTn id="25" dur="500" fill="hold"/>
                                        <p:tgtEl>
                                          <p:spTgt spid="251907">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5190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7"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8500" y="228600"/>
            <a:ext cx="7734300" cy="6400800"/>
          </a:xfrm>
          <a:prstGeom prst="rect">
            <a:avLst/>
          </a:prstGeom>
        </p:spPr>
      </p:pic>
    </p:spTree>
    <p:extLst>
      <p:ext uri="{BB962C8B-B14F-4D97-AF65-F5344CB8AC3E}">
        <p14:creationId xmlns:p14="http://schemas.microsoft.com/office/powerpoint/2010/main" val="2890969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026"/>
          <p:cNvSpPr>
            <a:spLocks noGrp="1" noChangeArrowheads="1"/>
          </p:cNvSpPr>
          <p:nvPr>
            <p:ph type="title"/>
          </p:nvPr>
        </p:nvSpPr>
        <p:spPr>
          <a:xfrm>
            <a:off x="0" y="0"/>
            <a:ext cx="9144000" cy="996950"/>
          </a:xfrm>
        </p:spPr>
        <p:txBody>
          <a:bodyPr>
            <a:normAutofit fontScale="90000"/>
          </a:bodyPr>
          <a:lstStyle/>
          <a:p>
            <a:r>
              <a:rPr lang="en-US">
                <a:latin typeface="Helvetica" charset="0"/>
                <a:ea typeface="ＭＳ Ｐゴシック" charset="0"/>
                <a:cs typeface="ＭＳ Ｐゴシック" charset="0"/>
              </a:rPr>
              <a:t>Centers for Disease Control </a:t>
            </a:r>
            <a:br>
              <a:rPr lang="en-US">
                <a:latin typeface="Helvetica" charset="0"/>
                <a:ea typeface="ＭＳ Ｐゴシック" charset="0"/>
                <a:cs typeface="ＭＳ Ｐゴシック" charset="0"/>
              </a:rPr>
            </a:br>
            <a:r>
              <a:rPr lang="en-US">
                <a:latin typeface="Helvetica" charset="0"/>
                <a:ea typeface="ＭＳ Ｐゴシック" charset="0"/>
                <a:cs typeface="ＭＳ Ｐゴシック" charset="0"/>
              </a:rPr>
              <a:t>and Prevention (CDC)</a:t>
            </a:r>
          </a:p>
        </p:txBody>
      </p:sp>
      <p:sp>
        <p:nvSpPr>
          <p:cNvPr id="137219" name="Rectangle 1027"/>
          <p:cNvSpPr>
            <a:spLocks noGrp="1" noChangeArrowheads="1"/>
          </p:cNvSpPr>
          <p:nvPr>
            <p:ph type="body" idx="1"/>
          </p:nvPr>
        </p:nvSpPr>
        <p:spPr>
          <a:xfrm>
            <a:off x="257175" y="1135063"/>
            <a:ext cx="8686800" cy="3663950"/>
          </a:xfrm>
        </p:spPr>
        <p:txBody>
          <a:bodyPr>
            <a:normAutofit fontScale="92500" lnSpcReduction="10000"/>
          </a:bodyPr>
          <a:lstStyle/>
          <a:p>
            <a:r>
              <a:rPr lang="en-US" dirty="0">
                <a:solidFill>
                  <a:srgbClr val="FF0000"/>
                </a:solidFill>
                <a:latin typeface="Helvetica" charset="0"/>
                <a:ea typeface="ＭＳ Ｐゴシック" charset="0"/>
                <a:cs typeface="ＭＳ Ｐゴシック" charset="0"/>
              </a:rPr>
              <a:t>___________</a:t>
            </a:r>
            <a:r>
              <a:rPr lang="en-US" dirty="0">
                <a:latin typeface="Helvetica" charset="0"/>
                <a:ea typeface="ＭＳ Ｐゴシック" charset="0"/>
                <a:cs typeface="ＭＳ Ｐゴシック" charset="0"/>
              </a:rPr>
              <a:t>: Incidence of a specific Notifiable disease.</a:t>
            </a:r>
          </a:p>
          <a:p>
            <a:r>
              <a:rPr lang="en-US" dirty="0">
                <a:solidFill>
                  <a:srgbClr val="FF0000"/>
                </a:solidFill>
                <a:latin typeface="Helvetica" charset="0"/>
                <a:ea typeface="ＭＳ Ｐゴシック" charset="0"/>
                <a:cs typeface="ＭＳ Ｐゴシック" charset="0"/>
              </a:rPr>
              <a:t>Mortality: </a:t>
            </a:r>
            <a:r>
              <a:rPr lang="en-US" dirty="0">
                <a:latin typeface="Helvetica" charset="0"/>
                <a:ea typeface="ＭＳ Ｐゴシック" charset="0"/>
                <a:cs typeface="ＭＳ Ｐゴシック" charset="0"/>
              </a:rPr>
              <a:t>Deaths from Notifiable diseases.</a:t>
            </a:r>
          </a:p>
          <a:p>
            <a:r>
              <a:rPr lang="en-US" dirty="0">
                <a:solidFill>
                  <a:srgbClr val="FF0000"/>
                </a:solidFill>
                <a:latin typeface="Helvetica" charset="0"/>
                <a:ea typeface="ＭＳ Ｐゴシック" charset="0"/>
                <a:cs typeface="ＭＳ Ｐゴシック" charset="0"/>
              </a:rPr>
              <a:t>Morbidity rate</a:t>
            </a:r>
            <a:r>
              <a:rPr lang="en-US" dirty="0">
                <a:latin typeface="Helvetica" charset="0"/>
                <a:ea typeface="ＭＳ Ｐゴシック" charset="0"/>
                <a:cs typeface="ＭＳ Ｐゴシック" charset="0"/>
              </a:rPr>
              <a:t>: Number of people affected in relation to the total population in a given time period.</a:t>
            </a:r>
          </a:p>
          <a:p>
            <a:r>
              <a:rPr lang="en-US" dirty="0">
                <a:solidFill>
                  <a:srgbClr val="FF0000"/>
                </a:solidFill>
                <a:latin typeface="Helvetica" charset="0"/>
                <a:ea typeface="ＭＳ Ｐゴシック" charset="0"/>
                <a:cs typeface="ＭＳ Ｐゴシック" charset="0"/>
              </a:rPr>
              <a:t>Mortality rate</a:t>
            </a:r>
            <a:r>
              <a:rPr lang="en-US" dirty="0">
                <a:latin typeface="Helvetica" charset="0"/>
                <a:ea typeface="ＭＳ Ｐゴシック" charset="0"/>
                <a:cs typeface="ＭＳ Ｐゴシック" charset="0"/>
              </a:rPr>
              <a:t>: Number of deaths from a disease in relation to the population in a given time.</a:t>
            </a:r>
          </a:p>
          <a:p>
            <a:endParaRPr lang="en-US" dirty="0">
              <a:latin typeface="Helvetica" charset="0"/>
              <a:ea typeface="ＭＳ Ｐゴシック" charset="0"/>
              <a:cs typeface="ＭＳ Ｐゴシック" charset="0"/>
            </a:endParaRPr>
          </a:p>
        </p:txBody>
      </p:sp>
    </p:spTree>
    <p:extLst>
      <p:ext uri="{BB962C8B-B14F-4D97-AF65-F5344CB8AC3E}">
        <p14:creationId xmlns:p14="http://schemas.microsoft.com/office/powerpoint/2010/main" val="32560700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026"/>
          <p:cNvSpPr>
            <a:spLocks noGrp="1" noChangeArrowheads="1"/>
          </p:cNvSpPr>
          <p:nvPr>
            <p:ph type="body" idx="1"/>
          </p:nvPr>
        </p:nvSpPr>
        <p:spPr>
          <a:xfrm>
            <a:off x="0" y="1066800"/>
            <a:ext cx="8686800" cy="3560763"/>
          </a:xfrm>
        </p:spPr>
        <p:txBody>
          <a:bodyPr/>
          <a:lstStyle/>
          <a:p>
            <a:r>
              <a:rPr lang="en-US" dirty="0">
                <a:latin typeface="Helvetica" charset="0"/>
                <a:ea typeface="ＭＳ Ｐゴシック" charset="0"/>
                <a:cs typeface="ＭＳ Ｐゴシック" charset="0"/>
              </a:rPr>
              <a:t>Collects and analyzes epidemiological information in the United States.</a:t>
            </a:r>
          </a:p>
          <a:p>
            <a:r>
              <a:rPr lang="en-US" dirty="0">
                <a:latin typeface="Helvetica" charset="0"/>
                <a:ea typeface="ＭＳ Ｐゴシック" charset="0"/>
                <a:cs typeface="ＭＳ Ｐゴシック" charset="0"/>
              </a:rPr>
              <a:t>Publishes </a:t>
            </a:r>
            <a:r>
              <a:rPr lang="en-US" i="1" dirty="0">
                <a:latin typeface="Helvetica" charset="0"/>
                <a:ea typeface="ＭＳ Ｐゴシック" charset="0"/>
                <a:cs typeface="ＭＳ Ｐゴシック" charset="0"/>
              </a:rPr>
              <a:t>Morbidity and Mortality Weekly Report</a:t>
            </a:r>
            <a:r>
              <a:rPr lang="en-US" dirty="0">
                <a:latin typeface="Helvetica" charset="0"/>
                <a:ea typeface="ＭＳ Ｐゴシック" charset="0"/>
                <a:cs typeface="ＭＳ Ｐゴシック" charset="0"/>
              </a:rPr>
              <a:t> (</a:t>
            </a:r>
            <a:r>
              <a:rPr lang="en-US" i="1" dirty="0">
                <a:latin typeface="Helvetica" charset="0"/>
                <a:ea typeface="ＭＳ Ｐゴシック" charset="0"/>
                <a:cs typeface="ＭＳ Ｐゴシック" charset="0"/>
              </a:rPr>
              <a:t>MMWR</a:t>
            </a:r>
            <a:r>
              <a:rPr lang="en-US" dirty="0">
                <a:latin typeface="Helvetica" charset="0"/>
                <a:ea typeface="ＭＳ Ｐゴシック" charset="0"/>
                <a:cs typeface="ＭＳ Ｐゴシック" charset="0"/>
              </a:rPr>
              <a:t>) </a:t>
            </a:r>
            <a:r>
              <a:rPr lang="en-US" dirty="0">
                <a:latin typeface="Helvetica" charset="0"/>
                <a:ea typeface="ＭＳ Ｐゴシック" charset="0"/>
                <a:cs typeface="ＭＳ Ｐゴシック" charset="0"/>
                <a:hlinkClick r:id="rId2"/>
              </a:rPr>
              <a:t>www.cdc.gov</a:t>
            </a:r>
            <a:endParaRPr lang="en-US" dirty="0">
              <a:latin typeface="Helvetica" charset="0"/>
              <a:ea typeface="ＭＳ Ｐゴシック" charset="0"/>
              <a:cs typeface="ＭＳ Ｐゴシック" charset="0"/>
            </a:endParaRPr>
          </a:p>
        </p:txBody>
      </p:sp>
      <p:sp>
        <p:nvSpPr>
          <p:cNvPr id="138243" name="Rectangle 1027"/>
          <p:cNvSpPr>
            <a:spLocks noChangeArrowheads="1"/>
          </p:cNvSpPr>
          <p:nvPr/>
        </p:nvSpPr>
        <p:spPr bwMode="auto">
          <a:xfrm>
            <a:off x="0" y="0"/>
            <a:ext cx="9144000"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l"/>
            <a:r>
              <a:rPr lang="en-US" sz="3600">
                <a:solidFill>
                  <a:schemeClr val="tx2"/>
                </a:solidFill>
              </a:rPr>
              <a:t>Centers for Disease Control </a:t>
            </a:r>
            <a:br>
              <a:rPr lang="en-US" sz="3600">
                <a:solidFill>
                  <a:schemeClr val="tx2"/>
                </a:solidFill>
              </a:rPr>
            </a:br>
            <a:r>
              <a:rPr lang="en-US" sz="3600">
                <a:solidFill>
                  <a:schemeClr val="tx2"/>
                </a:solidFill>
              </a:rPr>
              <a:t>and Prevention (CDC)</a:t>
            </a:r>
          </a:p>
        </p:txBody>
      </p:sp>
      <p:pic>
        <p:nvPicPr>
          <p:cNvPr id="138244" name="Picture 1028" descr="3 mmwr                                                         0000710D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520" y="3343558"/>
            <a:ext cx="7316861" cy="3294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27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2886" y="258082"/>
            <a:ext cx="7772400" cy="1470025"/>
          </a:xfrm>
        </p:spPr>
        <p:txBody>
          <a:bodyPr/>
          <a:lstStyle/>
          <a:p>
            <a:r>
              <a:rPr lang="en-US" dirty="0"/>
              <a:t>Are microbes good or bad?</a:t>
            </a:r>
          </a:p>
        </p:txBody>
      </p:sp>
      <p:sp>
        <p:nvSpPr>
          <p:cNvPr id="3" name="Subtitle 2"/>
          <p:cNvSpPr>
            <a:spLocks noGrp="1"/>
          </p:cNvSpPr>
          <p:nvPr>
            <p:ph type="subTitle" idx="1"/>
          </p:nvPr>
        </p:nvSpPr>
        <p:spPr>
          <a:xfrm>
            <a:off x="5306051" y="1927682"/>
            <a:ext cx="3590648" cy="4930318"/>
          </a:xfrm>
        </p:spPr>
        <p:txBody>
          <a:bodyPr>
            <a:normAutofit fontScale="77500" lnSpcReduction="20000"/>
          </a:bodyPr>
          <a:lstStyle/>
          <a:p>
            <a:r>
              <a:rPr lang="en-US" b="1" dirty="0"/>
              <a:t>Good:</a:t>
            </a:r>
          </a:p>
          <a:p>
            <a:r>
              <a:rPr lang="en-US" dirty="0"/>
              <a:t>Good microbes can defend against bad microbes</a:t>
            </a:r>
          </a:p>
          <a:p>
            <a:r>
              <a:rPr lang="en-US" dirty="0"/>
              <a:t>Used in making yogurt, birth control pills, meat tenderizers</a:t>
            </a:r>
          </a:p>
          <a:p>
            <a:r>
              <a:rPr lang="en-US" dirty="0"/>
              <a:t>Environmental cleanup</a:t>
            </a:r>
          </a:p>
          <a:p>
            <a:r>
              <a:rPr lang="en-US" i="1" dirty="0" err="1">
                <a:solidFill>
                  <a:srgbClr val="FF0000"/>
                </a:solidFill>
              </a:rPr>
              <a:t>Ideonella</a:t>
            </a:r>
            <a:r>
              <a:rPr lang="en-US" i="1" dirty="0">
                <a:solidFill>
                  <a:srgbClr val="FF0000"/>
                </a:solidFill>
              </a:rPr>
              <a:t> </a:t>
            </a:r>
            <a:r>
              <a:rPr lang="en-US" i="1" dirty="0" err="1">
                <a:solidFill>
                  <a:srgbClr val="FF0000"/>
                </a:solidFill>
              </a:rPr>
              <a:t>sakaiensis</a:t>
            </a:r>
            <a:r>
              <a:rPr lang="en-US" i="1" dirty="0">
                <a:solidFill>
                  <a:srgbClr val="FF0000"/>
                </a:solidFill>
              </a:rPr>
              <a:t> </a:t>
            </a:r>
            <a:r>
              <a:rPr lang="en-US" i="1" dirty="0"/>
              <a:t>= </a:t>
            </a:r>
            <a:r>
              <a:rPr lang="en-US" dirty="0"/>
              <a:t>breaks down plastic in days instead of 450 years</a:t>
            </a:r>
          </a:p>
          <a:p>
            <a:endParaRPr lang="en-US" dirty="0"/>
          </a:p>
          <a:p>
            <a:r>
              <a:rPr lang="en-US" dirty="0"/>
              <a:t>_____ of cells on your body are microbes!</a:t>
            </a:r>
          </a:p>
          <a:p>
            <a:endParaRPr lang="en-US" dirty="0"/>
          </a:p>
        </p:txBody>
      </p:sp>
      <p:sp>
        <p:nvSpPr>
          <p:cNvPr id="4" name="Subtitle 2"/>
          <p:cNvSpPr txBox="1">
            <a:spLocks/>
          </p:cNvSpPr>
          <p:nvPr/>
        </p:nvSpPr>
        <p:spPr>
          <a:xfrm>
            <a:off x="238670" y="2075874"/>
            <a:ext cx="2974532" cy="283131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b="1" dirty="0"/>
              <a:t>Bad:</a:t>
            </a:r>
          </a:p>
          <a:p>
            <a:r>
              <a:rPr lang="en-US" dirty="0"/>
              <a:t>Can cause illness</a:t>
            </a:r>
          </a:p>
          <a:p>
            <a:r>
              <a:rPr lang="en-US" dirty="0"/>
              <a:t>Can damage food crops</a:t>
            </a:r>
          </a:p>
          <a:p>
            <a:endParaRPr lang="en-US" dirty="0"/>
          </a:p>
        </p:txBody>
      </p:sp>
      <p:sp>
        <p:nvSpPr>
          <p:cNvPr id="5" name="TextBox 4">
            <a:extLst>
              <a:ext uri="{FF2B5EF4-FFF2-40B4-BE49-F238E27FC236}">
                <a16:creationId xmlns:a16="http://schemas.microsoft.com/office/drawing/2014/main" id="{1E2C688A-978C-DC48-B21E-56910F1EC22E}"/>
              </a:ext>
            </a:extLst>
          </p:cNvPr>
          <p:cNvSpPr txBox="1"/>
          <p:nvPr/>
        </p:nvSpPr>
        <p:spPr>
          <a:xfrm>
            <a:off x="5811101" y="5952215"/>
            <a:ext cx="900202" cy="677108"/>
          </a:xfrm>
          <a:prstGeom prst="rect">
            <a:avLst/>
          </a:prstGeom>
          <a:noFill/>
        </p:spPr>
        <p:txBody>
          <a:bodyPr wrap="square" rtlCol="0">
            <a:spAutoFit/>
          </a:bodyPr>
          <a:lstStyle/>
          <a:p>
            <a:r>
              <a:rPr lang="en-US" sz="2000" dirty="0">
                <a:solidFill>
                  <a:srgbClr val="FF0000"/>
                </a:solidFill>
              </a:rPr>
              <a:t>90%</a:t>
            </a:r>
          </a:p>
          <a:p>
            <a:endParaRPr lang="en-US" dirty="0"/>
          </a:p>
        </p:txBody>
      </p:sp>
      <p:sp>
        <p:nvSpPr>
          <p:cNvPr id="6" name="TextBox 5">
            <a:extLst>
              <a:ext uri="{FF2B5EF4-FFF2-40B4-BE49-F238E27FC236}">
                <a16:creationId xmlns:a16="http://schemas.microsoft.com/office/drawing/2014/main" id="{65F24B84-5446-C14F-96BD-4C4E02940804}"/>
              </a:ext>
            </a:extLst>
          </p:cNvPr>
          <p:cNvSpPr txBox="1"/>
          <p:nvPr/>
        </p:nvSpPr>
        <p:spPr>
          <a:xfrm>
            <a:off x="-815" y="6629323"/>
            <a:ext cx="4659901" cy="215444"/>
          </a:xfrm>
          <a:prstGeom prst="rect">
            <a:avLst/>
          </a:prstGeom>
          <a:noFill/>
        </p:spPr>
        <p:txBody>
          <a:bodyPr wrap="square" rtlCol="0">
            <a:spAutoFit/>
          </a:bodyPr>
          <a:lstStyle/>
          <a:p>
            <a:r>
              <a:rPr lang="en-US" sz="800" dirty="0" err="1"/>
              <a:t>Ideonella</a:t>
            </a:r>
            <a:r>
              <a:rPr lang="en-US" sz="800" dirty="0"/>
              <a:t> found in Japan popular science</a:t>
            </a:r>
          </a:p>
        </p:txBody>
      </p:sp>
      <p:sp>
        <p:nvSpPr>
          <p:cNvPr id="7" name="TextBox 6">
            <a:extLst>
              <a:ext uri="{FF2B5EF4-FFF2-40B4-BE49-F238E27FC236}">
                <a16:creationId xmlns:a16="http://schemas.microsoft.com/office/drawing/2014/main" id="{CC815AF4-228D-E94B-ABFF-BFAE7F0DB330}"/>
              </a:ext>
            </a:extLst>
          </p:cNvPr>
          <p:cNvSpPr txBox="1"/>
          <p:nvPr/>
        </p:nvSpPr>
        <p:spPr>
          <a:xfrm>
            <a:off x="3078242" y="3491530"/>
            <a:ext cx="2227809" cy="2585323"/>
          </a:xfrm>
          <a:prstGeom prst="rect">
            <a:avLst/>
          </a:prstGeom>
          <a:noFill/>
        </p:spPr>
        <p:txBody>
          <a:bodyPr wrap="square" rtlCol="0">
            <a:spAutoFit/>
          </a:bodyPr>
          <a:lstStyle/>
          <a:p>
            <a:r>
              <a:rPr lang="en-US" dirty="0"/>
              <a:t>Words/Items in </a:t>
            </a:r>
            <a:r>
              <a:rPr lang="en-US" dirty="0">
                <a:solidFill>
                  <a:srgbClr val="FF0000"/>
                </a:solidFill>
              </a:rPr>
              <a:t>RED</a:t>
            </a:r>
            <a:r>
              <a:rPr lang="en-US" dirty="0"/>
              <a:t> are where you take your notes.  Everything is the </a:t>
            </a:r>
            <a:r>
              <a:rPr lang="en-US" dirty="0" err="1"/>
              <a:t>powerpoints</a:t>
            </a:r>
            <a:r>
              <a:rPr lang="en-US" dirty="0"/>
              <a:t> is ”fair game” but these are the most most important key words to study! </a:t>
            </a:r>
          </a:p>
        </p:txBody>
      </p:sp>
      <p:sp>
        <p:nvSpPr>
          <p:cNvPr id="8" name="TextBox 7">
            <a:extLst>
              <a:ext uri="{FF2B5EF4-FFF2-40B4-BE49-F238E27FC236}">
                <a16:creationId xmlns:a16="http://schemas.microsoft.com/office/drawing/2014/main" id="{4EB897C3-1594-264F-858F-5E12B34C3B8D}"/>
              </a:ext>
            </a:extLst>
          </p:cNvPr>
          <p:cNvSpPr txBox="1"/>
          <p:nvPr/>
        </p:nvSpPr>
        <p:spPr>
          <a:xfrm>
            <a:off x="179785" y="4474887"/>
            <a:ext cx="2645932" cy="1477328"/>
          </a:xfrm>
          <a:prstGeom prst="rect">
            <a:avLst/>
          </a:prstGeom>
          <a:noFill/>
        </p:spPr>
        <p:txBody>
          <a:bodyPr wrap="square" rtlCol="0">
            <a:spAutoFit/>
          </a:bodyPr>
          <a:lstStyle/>
          <a:p>
            <a:r>
              <a:rPr lang="en-US" dirty="0"/>
              <a:t>These are my notes and are not needed for you.  These are my “teaching prompts” and sources for my use.</a:t>
            </a:r>
          </a:p>
        </p:txBody>
      </p:sp>
      <p:cxnSp>
        <p:nvCxnSpPr>
          <p:cNvPr id="10" name="Straight Arrow Connector 9">
            <a:extLst>
              <a:ext uri="{FF2B5EF4-FFF2-40B4-BE49-F238E27FC236}">
                <a16:creationId xmlns:a16="http://schemas.microsoft.com/office/drawing/2014/main" id="{FF2857EA-BEC2-A547-AF19-D9A2443B6786}"/>
              </a:ext>
            </a:extLst>
          </p:cNvPr>
          <p:cNvCxnSpPr>
            <a:cxnSpLocks/>
          </p:cNvCxnSpPr>
          <p:nvPr/>
        </p:nvCxnSpPr>
        <p:spPr>
          <a:xfrm>
            <a:off x="697584" y="5952215"/>
            <a:ext cx="0" cy="677108"/>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B4FAF0F8-0B6A-C74F-8ED0-E3733C040805}"/>
              </a:ext>
            </a:extLst>
          </p:cNvPr>
          <p:cNvCxnSpPr/>
          <p:nvPr/>
        </p:nvCxnSpPr>
        <p:spPr>
          <a:xfrm>
            <a:off x="4996206" y="4392841"/>
            <a:ext cx="641023" cy="3582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1A7DCF7A-0967-0442-95D0-7ECC9ABD9B55}"/>
              </a:ext>
            </a:extLst>
          </p:cNvPr>
          <p:cNvCxnSpPr>
            <a:cxnSpLocks/>
          </p:cNvCxnSpPr>
          <p:nvPr/>
        </p:nvCxnSpPr>
        <p:spPr>
          <a:xfrm>
            <a:off x="4102231" y="5827286"/>
            <a:ext cx="1708870" cy="3154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4" name="Picture 13" descr="Close-up of a person's skin with a hole in it&#10;&#10;Description automatically generated">
            <a:extLst>
              <a:ext uri="{FF2B5EF4-FFF2-40B4-BE49-F238E27FC236}">
                <a16:creationId xmlns:a16="http://schemas.microsoft.com/office/drawing/2014/main" id="{025EA82A-C05A-0C41-BCC0-15F9B1D8A13C}"/>
              </a:ext>
            </a:extLst>
          </p:cNvPr>
          <p:cNvPicPr>
            <a:picLocks noChangeAspect="1"/>
          </p:cNvPicPr>
          <p:nvPr/>
        </p:nvPicPr>
        <p:blipFill>
          <a:blip r:embed="rId2"/>
          <a:stretch>
            <a:fillRect/>
          </a:stretch>
        </p:blipFill>
        <p:spPr>
          <a:xfrm>
            <a:off x="3135966" y="2059363"/>
            <a:ext cx="2442930" cy="1366543"/>
          </a:xfrm>
          <a:prstGeom prst="rect">
            <a:avLst/>
          </a:prstGeom>
        </p:spPr>
      </p:pic>
    </p:spTree>
    <p:extLst>
      <p:ext uri="{BB962C8B-B14F-4D97-AF65-F5344CB8AC3E}">
        <p14:creationId xmlns:p14="http://schemas.microsoft.com/office/powerpoint/2010/main" val="148767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0" y="209550"/>
            <a:ext cx="9010650" cy="609600"/>
          </a:xfrm>
          <a:noFill/>
        </p:spPr>
        <p:txBody>
          <a:bodyPr>
            <a:normAutofit fontScale="90000"/>
          </a:bodyPr>
          <a:lstStyle/>
          <a:p>
            <a:r>
              <a:rPr lang="en-US" sz="2800">
                <a:latin typeface="Helvetica" charset="0"/>
                <a:ea typeface="ＭＳ Ｐゴシック" charset="0"/>
                <a:cs typeface="ＭＳ Ｐゴシック" charset="0"/>
              </a:rPr>
              <a:t>Microbial world defined by cell type</a:t>
            </a:r>
            <a:r>
              <a:rPr lang="en-US" sz="4000">
                <a:latin typeface="Helvetica" charset="0"/>
                <a:ea typeface="ＭＳ Ｐゴシック" charset="0"/>
                <a:cs typeface="ＭＳ Ｐゴシック" charset="0"/>
              </a:rPr>
              <a:t> </a:t>
            </a:r>
            <a:r>
              <a:rPr lang="en-US">
                <a:latin typeface="Helvetica" charset="0"/>
                <a:ea typeface="ＭＳ Ｐゴシック" charset="0"/>
                <a:cs typeface="ＭＳ Ｐゴシック" charset="0"/>
              </a:rPr>
              <a:t>     </a:t>
            </a:r>
          </a:p>
        </p:txBody>
      </p:sp>
      <p:sp>
        <p:nvSpPr>
          <p:cNvPr id="140291" name="Rectangle 3"/>
          <p:cNvSpPr>
            <a:spLocks noGrp="1" noChangeArrowheads="1"/>
          </p:cNvSpPr>
          <p:nvPr>
            <p:ph type="body" idx="1"/>
          </p:nvPr>
        </p:nvSpPr>
        <p:spPr>
          <a:xfrm>
            <a:off x="0" y="1085850"/>
            <a:ext cx="8686800" cy="4724400"/>
          </a:xfrm>
          <a:noFill/>
        </p:spPr>
        <p:txBody>
          <a:bodyPr>
            <a:normAutofit fontScale="92500"/>
          </a:bodyPr>
          <a:lstStyle/>
          <a:p>
            <a:r>
              <a:rPr lang="en-US" u="sng" dirty="0">
                <a:latin typeface="Helvetica" charset="0"/>
                <a:ea typeface="ＭＳ Ｐゴシック" charset="0"/>
                <a:cs typeface="ＭＳ Ｐゴシック" charset="0"/>
              </a:rPr>
              <a:t>Cell</a:t>
            </a:r>
            <a:r>
              <a:rPr lang="en-US" dirty="0">
                <a:latin typeface="Helvetica" charset="0"/>
                <a:ea typeface="ＭＳ Ｐゴシック" charset="0"/>
                <a:cs typeface="ＭＳ Ｐゴシック" charset="0"/>
              </a:rPr>
              <a:t>= the fundamental unit of all life and carries out all basic functions of living things.</a:t>
            </a:r>
          </a:p>
          <a:p>
            <a:r>
              <a:rPr lang="en-US" dirty="0">
                <a:latin typeface="Helvetica" charset="0"/>
                <a:ea typeface="ＭＳ Ｐゴシック" charset="0"/>
                <a:cs typeface="ＭＳ Ｐゴシック" charset="0"/>
              </a:rPr>
              <a:t> Two Types:</a:t>
            </a:r>
          </a:p>
          <a:p>
            <a:pPr lvl="1"/>
            <a:r>
              <a:rPr lang="en-US" dirty="0">
                <a:latin typeface="Helvetica" charset="0"/>
                <a:ea typeface="ＭＳ Ｐゴシック" charset="0"/>
                <a:cs typeface="ＭＳ Ｐゴシック" charset="0"/>
              </a:rPr>
              <a:t>_____________ cells such as bacteria and </a:t>
            </a:r>
            <a:r>
              <a:rPr lang="en-US" dirty="0" err="1">
                <a:latin typeface="Helvetica" charset="0"/>
                <a:ea typeface="ＭＳ Ｐゴシック" charset="0"/>
                <a:cs typeface="ＭＳ Ｐゴシック" charset="0"/>
              </a:rPr>
              <a:t>archaea</a:t>
            </a:r>
            <a:r>
              <a:rPr lang="en-US" dirty="0">
                <a:latin typeface="Helvetica" charset="0"/>
                <a:ea typeface="ＭＳ Ｐゴシック" charset="0"/>
                <a:cs typeface="ＭＳ Ｐゴシック" charset="0"/>
              </a:rPr>
              <a:t> that have single circular chromosome, ribosomes, but no membrane bound organelles. Usually small.</a:t>
            </a:r>
          </a:p>
          <a:p>
            <a:pPr lvl="1"/>
            <a:r>
              <a:rPr lang="en-US" dirty="0">
                <a:latin typeface="Helvetica" charset="0"/>
                <a:ea typeface="ＭＳ Ｐゴシック" charset="0"/>
                <a:cs typeface="ＭＳ Ｐゴシック" charset="0"/>
              </a:rPr>
              <a:t>_____________ cells such as fungi, worms, animals, plants that have chromosomes enclosed by a nuclear envelope, ribosomes and membrane bound organelles such as mitochondria. Usually larger.</a:t>
            </a:r>
          </a:p>
        </p:txBody>
      </p:sp>
      <p:sp>
        <p:nvSpPr>
          <p:cNvPr id="5" name="TextBox 4"/>
          <p:cNvSpPr txBox="1"/>
          <p:nvPr>
            <p:custDataLst>
              <p:tags r:id="rId1"/>
            </p:custDataLst>
          </p:nvPr>
        </p:nvSpPr>
        <p:spPr>
          <a:xfrm>
            <a:off x="842794" y="2463520"/>
            <a:ext cx="3648142" cy="584776"/>
          </a:xfrm>
          <a:prstGeom prst="rect">
            <a:avLst/>
          </a:prstGeom>
          <a:noFill/>
        </p:spPr>
        <p:txBody>
          <a:bodyPr wrap="square" rtlCol="0">
            <a:spAutoFit/>
          </a:bodyPr>
          <a:lstStyle/>
          <a:p>
            <a:r>
              <a:rPr lang="en-US" sz="3200" dirty="0">
                <a:solidFill>
                  <a:srgbClr val="FF0000"/>
                </a:solidFill>
              </a:rPr>
              <a:t>Prokaryotic</a:t>
            </a:r>
          </a:p>
        </p:txBody>
      </p:sp>
      <p:sp>
        <p:nvSpPr>
          <p:cNvPr id="6" name="TextBox 5"/>
          <p:cNvSpPr txBox="1"/>
          <p:nvPr>
            <p:custDataLst>
              <p:tags r:id="rId2"/>
            </p:custDataLst>
          </p:nvPr>
        </p:nvSpPr>
        <p:spPr>
          <a:xfrm>
            <a:off x="869818" y="3696718"/>
            <a:ext cx="3648142" cy="584776"/>
          </a:xfrm>
          <a:prstGeom prst="rect">
            <a:avLst/>
          </a:prstGeom>
          <a:noFill/>
        </p:spPr>
        <p:txBody>
          <a:bodyPr wrap="square" rtlCol="0">
            <a:spAutoFit/>
          </a:bodyPr>
          <a:lstStyle/>
          <a:p>
            <a:r>
              <a:rPr lang="en-US" sz="3200" dirty="0">
                <a:solidFill>
                  <a:srgbClr val="FF0000"/>
                </a:solidFill>
              </a:rPr>
              <a:t>Eukaryotic</a:t>
            </a:r>
          </a:p>
        </p:txBody>
      </p:sp>
    </p:spTree>
    <p:extLst>
      <p:ext uri="{BB962C8B-B14F-4D97-AF65-F5344CB8AC3E}">
        <p14:creationId xmlns:p14="http://schemas.microsoft.com/office/powerpoint/2010/main" val="2767542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0291">
                                            <p:txEl>
                                              <p:pRg st="0" end="0"/>
                                            </p:txEl>
                                          </p:spTgt>
                                        </p:tgtEl>
                                        <p:attrNameLst>
                                          <p:attrName>style.visibility</p:attrName>
                                        </p:attrNameLst>
                                      </p:cBhvr>
                                      <p:to>
                                        <p:strVal val="visible"/>
                                      </p:to>
                                    </p:set>
                                    <p:anim calcmode="lin" valueType="num">
                                      <p:cBhvr additive="base">
                                        <p:cTn id="7" dur="500" fill="hold"/>
                                        <p:tgtEl>
                                          <p:spTgt spid="140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0291">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40291">
                                            <p:txEl>
                                              <p:pRg st="0" end="0"/>
                                            </p:txEl>
                                          </p:spTgt>
                                        </p:tgtEl>
                                        <p:attrNameLst>
                                          <p:attrName>ppt_c</p:attrName>
                                        </p:attrNameLst>
                                      </p:cBhvr>
                                      <p:to>
                                        <a:schemeClr val="folHlink"/>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0291">
                                            <p:txEl>
                                              <p:pRg st="1" end="1"/>
                                            </p:txEl>
                                          </p:spTgt>
                                        </p:tgtEl>
                                        <p:attrNameLst>
                                          <p:attrName>style.visibility</p:attrName>
                                        </p:attrNameLst>
                                      </p:cBhvr>
                                      <p:to>
                                        <p:strVal val="visible"/>
                                      </p:to>
                                    </p:set>
                                    <p:anim calcmode="lin" valueType="num">
                                      <p:cBhvr additive="base">
                                        <p:cTn id="13" dur="500" fill="hold"/>
                                        <p:tgtEl>
                                          <p:spTgt spid="1402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0291">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40291">
                                            <p:txEl>
                                              <p:pRg st="1" end="1"/>
                                            </p:txEl>
                                          </p:spTgt>
                                        </p:tgtEl>
                                        <p:attrNameLst>
                                          <p:attrName>ppt_c</p:attrName>
                                        </p:attrNameLst>
                                      </p:cBhvr>
                                      <p:to>
                                        <a:schemeClr val="folHlink"/>
                                      </p:to>
                                    </p:animClr>
                                  </p:subTnLst>
                                </p:cTn>
                              </p:par>
                              <p:par>
                                <p:cTn id="15" presetID="2" presetClass="entr" presetSubtype="8" fill="hold" grpId="0" nodeType="withEffect">
                                  <p:stCondLst>
                                    <p:cond delay="0"/>
                                  </p:stCondLst>
                                  <p:childTnLst>
                                    <p:set>
                                      <p:cBhvr>
                                        <p:cTn id="16" dur="1" fill="hold">
                                          <p:stCondLst>
                                            <p:cond delay="0"/>
                                          </p:stCondLst>
                                        </p:cTn>
                                        <p:tgtEl>
                                          <p:spTgt spid="140291">
                                            <p:txEl>
                                              <p:pRg st="2" end="2"/>
                                            </p:txEl>
                                          </p:spTgt>
                                        </p:tgtEl>
                                        <p:attrNameLst>
                                          <p:attrName>style.visibility</p:attrName>
                                        </p:attrNameLst>
                                      </p:cBhvr>
                                      <p:to>
                                        <p:strVal val="visible"/>
                                      </p:to>
                                    </p:set>
                                    <p:anim calcmode="lin" valueType="num">
                                      <p:cBhvr additive="base">
                                        <p:cTn id="17" dur="500" fill="hold"/>
                                        <p:tgtEl>
                                          <p:spTgt spid="140291">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40291">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40291">
                                            <p:txEl>
                                              <p:pRg st="2" end="2"/>
                                            </p:txEl>
                                          </p:spTgt>
                                        </p:tgtEl>
                                        <p:attrNameLst>
                                          <p:attrName>ppt_c</p:attrName>
                                        </p:attrNameLst>
                                      </p:cBhvr>
                                      <p:to>
                                        <a:schemeClr val="folHlink"/>
                                      </p:to>
                                    </p:animClr>
                                  </p:subTnLst>
                                </p:cTn>
                              </p:par>
                              <p:par>
                                <p:cTn id="19" presetID="2" presetClass="entr" presetSubtype="8" fill="hold" grpId="0" nodeType="withEffect">
                                  <p:stCondLst>
                                    <p:cond delay="0"/>
                                  </p:stCondLst>
                                  <p:childTnLst>
                                    <p:set>
                                      <p:cBhvr>
                                        <p:cTn id="20" dur="1" fill="hold">
                                          <p:stCondLst>
                                            <p:cond delay="0"/>
                                          </p:stCondLst>
                                        </p:cTn>
                                        <p:tgtEl>
                                          <p:spTgt spid="140291">
                                            <p:txEl>
                                              <p:pRg st="3" end="3"/>
                                            </p:txEl>
                                          </p:spTgt>
                                        </p:tgtEl>
                                        <p:attrNameLst>
                                          <p:attrName>style.visibility</p:attrName>
                                        </p:attrNameLst>
                                      </p:cBhvr>
                                      <p:to>
                                        <p:strVal val="visible"/>
                                      </p:to>
                                    </p:set>
                                    <p:anim calcmode="lin" valueType="num">
                                      <p:cBhvr additive="base">
                                        <p:cTn id="21" dur="500" fill="hold"/>
                                        <p:tgtEl>
                                          <p:spTgt spid="140291">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40291">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40291">
                                            <p:txEl>
                                              <p:pRg st="3" end="3"/>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Prokaryotic vs. Eukaryotic</a:t>
            </a:r>
          </a:p>
        </p:txBody>
      </p:sp>
      <p:pic>
        <p:nvPicPr>
          <p:cNvPr id="4" name="Picture 3"/>
          <p:cNvPicPr>
            <a:picLocks noChangeAspect="1"/>
          </p:cNvPicPr>
          <p:nvPr/>
        </p:nvPicPr>
        <p:blipFill>
          <a:blip r:embed="rId2"/>
          <a:stretch>
            <a:fillRect/>
          </a:stretch>
        </p:blipFill>
        <p:spPr>
          <a:xfrm>
            <a:off x="116163" y="2080536"/>
            <a:ext cx="4136303" cy="3102227"/>
          </a:xfrm>
          <a:prstGeom prst="rect">
            <a:avLst/>
          </a:prstGeom>
        </p:spPr>
      </p:pic>
      <p:pic>
        <p:nvPicPr>
          <p:cNvPr id="5" name="Picture 4"/>
          <p:cNvPicPr>
            <a:picLocks noChangeAspect="1"/>
          </p:cNvPicPr>
          <p:nvPr/>
        </p:nvPicPr>
        <p:blipFill rotWithShape="1">
          <a:blip r:embed="rId3"/>
          <a:srcRect r="21758"/>
          <a:stretch/>
        </p:blipFill>
        <p:spPr>
          <a:xfrm>
            <a:off x="4188611" y="1593267"/>
            <a:ext cx="4783120" cy="4719298"/>
          </a:xfrm>
          <a:prstGeom prst="rect">
            <a:avLst/>
          </a:prstGeom>
        </p:spPr>
      </p:pic>
    </p:spTree>
    <p:extLst>
      <p:ext uri="{BB962C8B-B14F-4D97-AF65-F5344CB8AC3E}">
        <p14:creationId xmlns:p14="http://schemas.microsoft.com/office/powerpoint/2010/main" val="28743383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noFill/>
        </p:spPr>
        <p:txBody>
          <a:bodyPr>
            <a:normAutofit fontScale="90000"/>
          </a:bodyPr>
          <a:lstStyle/>
          <a:p>
            <a:r>
              <a:rPr lang="en-US">
                <a:latin typeface="Helvetica" charset="0"/>
                <a:ea typeface="ＭＳ Ｐゴシック" charset="0"/>
                <a:cs typeface="ＭＳ Ｐゴシック" charset="0"/>
              </a:rPr>
              <a:t>cell membrane, cell wall, capsule</a:t>
            </a:r>
          </a:p>
        </p:txBody>
      </p:sp>
      <p:sp>
        <p:nvSpPr>
          <p:cNvPr id="175107" name="Rectangle 1027"/>
          <p:cNvSpPr>
            <a:spLocks noGrp="1" noChangeArrowheads="1"/>
          </p:cNvSpPr>
          <p:nvPr>
            <p:ph type="body" idx="1"/>
          </p:nvPr>
        </p:nvSpPr>
        <p:spPr>
          <a:xfrm>
            <a:off x="457200" y="5132917"/>
            <a:ext cx="8229600" cy="993246"/>
          </a:xfrm>
          <a:noFill/>
        </p:spPr>
        <p:txBody>
          <a:bodyPr>
            <a:normAutofit lnSpcReduction="10000"/>
          </a:bodyPr>
          <a:lstStyle/>
          <a:p>
            <a:r>
              <a:rPr lang="en-US" dirty="0">
                <a:latin typeface="Helvetica" charset="0"/>
                <a:ea typeface="ＭＳ Ｐゴシック" charset="0"/>
                <a:cs typeface="ＭＳ Ｐゴシック" charset="0"/>
              </a:rPr>
              <a:t>from intra- to extracellular (i.e. inside to outside cells)</a:t>
            </a:r>
          </a:p>
        </p:txBody>
      </p:sp>
      <p:sp>
        <p:nvSpPr>
          <p:cNvPr id="151556" name="Oval 1028"/>
          <p:cNvSpPr>
            <a:spLocks noChangeArrowheads="1"/>
          </p:cNvSpPr>
          <p:nvPr/>
        </p:nvSpPr>
        <p:spPr bwMode="auto">
          <a:xfrm>
            <a:off x="2787650" y="2311400"/>
            <a:ext cx="2349500" cy="1225550"/>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51557" name="Oval 1029"/>
          <p:cNvSpPr>
            <a:spLocks noChangeArrowheads="1"/>
          </p:cNvSpPr>
          <p:nvPr/>
        </p:nvSpPr>
        <p:spPr bwMode="auto">
          <a:xfrm>
            <a:off x="2662238" y="2254250"/>
            <a:ext cx="2601912" cy="1339850"/>
          </a:xfrm>
          <a:prstGeom prst="ellipse">
            <a:avLst/>
          </a:prstGeom>
          <a:noFill/>
          <a:ln w="50800">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51558" name="Oval 1030"/>
          <p:cNvSpPr>
            <a:spLocks noChangeArrowheads="1"/>
          </p:cNvSpPr>
          <p:nvPr/>
        </p:nvSpPr>
        <p:spPr bwMode="auto">
          <a:xfrm>
            <a:off x="2214563" y="2028825"/>
            <a:ext cx="3648075" cy="1906588"/>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51559" name="Line 1031"/>
          <p:cNvSpPr>
            <a:spLocks noChangeShapeType="1"/>
          </p:cNvSpPr>
          <p:nvPr/>
        </p:nvSpPr>
        <p:spPr bwMode="auto">
          <a:xfrm flipV="1">
            <a:off x="4730750" y="1524000"/>
            <a:ext cx="920750" cy="9334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1560" name="Line 1032"/>
          <p:cNvSpPr>
            <a:spLocks noChangeShapeType="1"/>
          </p:cNvSpPr>
          <p:nvPr/>
        </p:nvSpPr>
        <p:spPr bwMode="auto">
          <a:xfrm flipV="1">
            <a:off x="5302250" y="2171700"/>
            <a:ext cx="654050" cy="6667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1561" name="Line 1033"/>
          <p:cNvSpPr>
            <a:spLocks noChangeShapeType="1"/>
          </p:cNvSpPr>
          <p:nvPr/>
        </p:nvSpPr>
        <p:spPr bwMode="auto">
          <a:xfrm>
            <a:off x="5892800" y="3009900"/>
            <a:ext cx="444500"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1562" name="Rectangle 1034"/>
          <p:cNvSpPr>
            <a:spLocks noChangeArrowheads="1"/>
          </p:cNvSpPr>
          <p:nvPr/>
        </p:nvSpPr>
        <p:spPr bwMode="auto">
          <a:xfrm>
            <a:off x="5605463" y="1309688"/>
            <a:ext cx="1583831"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dirty="0">
                <a:solidFill>
                  <a:srgbClr val="FF0000"/>
                </a:solidFill>
              </a:rPr>
              <a:t>cell membrane</a:t>
            </a:r>
          </a:p>
        </p:txBody>
      </p:sp>
      <p:sp>
        <p:nvSpPr>
          <p:cNvPr id="151563" name="Rectangle 1035"/>
          <p:cNvSpPr>
            <a:spLocks noChangeArrowheads="1"/>
          </p:cNvSpPr>
          <p:nvPr/>
        </p:nvSpPr>
        <p:spPr bwMode="auto">
          <a:xfrm>
            <a:off x="5891213" y="1976438"/>
            <a:ext cx="933588"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dirty="0">
                <a:solidFill>
                  <a:srgbClr val="FF0000"/>
                </a:solidFill>
              </a:rPr>
              <a:t>cell wall</a:t>
            </a:r>
          </a:p>
        </p:txBody>
      </p:sp>
      <p:sp>
        <p:nvSpPr>
          <p:cNvPr id="151564" name="Rectangle 1036"/>
          <p:cNvSpPr>
            <a:spLocks noChangeArrowheads="1"/>
          </p:cNvSpPr>
          <p:nvPr/>
        </p:nvSpPr>
        <p:spPr bwMode="auto">
          <a:xfrm>
            <a:off x="6310313" y="2814638"/>
            <a:ext cx="88979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dirty="0">
                <a:solidFill>
                  <a:srgbClr val="FF0000"/>
                </a:solidFill>
              </a:rPr>
              <a:t>capsule</a:t>
            </a:r>
          </a:p>
        </p:txBody>
      </p:sp>
      <p:sp>
        <p:nvSpPr>
          <p:cNvPr id="151565" name="AutoShape 1037"/>
          <p:cNvSpPr>
            <a:spLocks noChangeArrowheads="1"/>
          </p:cNvSpPr>
          <p:nvPr/>
        </p:nvSpPr>
        <p:spPr bwMode="auto">
          <a:xfrm>
            <a:off x="5283200" y="3035300"/>
            <a:ext cx="558800" cy="158750"/>
          </a:xfrm>
          <a:prstGeom prst="rightArrow">
            <a:avLst>
              <a:gd name="adj1" fmla="val 50000"/>
              <a:gd name="adj2" fmla="val 176016"/>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51566" name="Rectangle 1038"/>
          <p:cNvSpPr>
            <a:spLocks noChangeArrowheads="1"/>
          </p:cNvSpPr>
          <p:nvPr/>
        </p:nvSpPr>
        <p:spPr bwMode="auto">
          <a:xfrm>
            <a:off x="2709863" y="1328738"/>
            <a:ext cx="2179637"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a:t>(extracellular)</a:t>
            </a:r>
          </a:p>
        </p:txBody>
      </p:sp>
      <p:sp>
        <p:nvSpPr>
          <p:cNvPr id="151567" name="Rectangle 1039"/>
          <p:cNvSpPr>
            <a:spLocks noChangeArrowheads="1"/>
          </p:cNvSpPr>
          <p:nvPr/>
        </p:nvSpPr>
        <p:spPr bwMode="auto">
          <a:xfrm>
            <a:off x="2767013" y="2700338"/>
            <a:ext cx="2197100"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a:t> (intracellular)</a:t>
            </a:r>
          </a:p>
        </p:txBody>
      </p:sp>
      <p:sp>
        <p:nvSpPr>
          <p:cNvPr id="151568" name="Rectangle 1040"/>
          <p:cNvSpPr>
            <a:spLocks noChangeArrowheads="1"/>
          </p:cNvSpPr>
          <p:nvPr/>
        </p:nvSpPr>
        <p:spPr bwMode="auto">
          <a:xfrm>
            <a:off x="347663" y="3957638"/>
            <a:ext cx="5025363"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dirty="0" err="1"/>
              <a:t>Procaryotic</a:t>
            </a:r>
            <a:r>
              <a:rPr lang="en-US" dirty="0"/>
              <a:t> cells (bacteria) are relatively simple and</a:t>
            </a:r>
          </a:p>
          <a:p>
            <a:pPr algn="l"/>
            <a:r>
              <a:rPr lang="en-US" i="1" dirty="0"/>
              <a:t>always</a:t>
            </a:r>
            <a:r>
              <a:rPr lang="en-US" dirty="0"/>
              <a:t> unicellular.</a:t>
            </a:r>
          </a:p>
        </p:txBody>
      </p:sp>
    </p:spTree>
    <p:extLst>
      <p:ext uri="{BB962C8B-B14F-4D97-AF65-F5344CB8AC3E}">
        <p14:creationId xmlns:p14="http://schemas.microsoft.com/office/powerpoint/2010/main" val="2301555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5107">
                                            <p:txEl>
                                              <p:pRg st="0" end="0"/>
                                            </p:txEl>
                                          </p:spTgt>
                                        </p:tgtEl>
                                        <p:attrNameLst>
                                          <p:attrName>style.visibility</p:attrName>
                                        </p:attrNameLst>
                                      </p:cBhvr>
                                      <p:to>
                                        <p:strVal val="visible"/>
                                      </p:to>
                                    </p:set>
                                    <p:anim calcmode="lin" valueType="num">
                                      <p:cBhvr additive="base">
                                        <p:cTn id="7" dur="500" fill="hold"/>
                                        <p:tgtEl>
                                          <p:spTgt spid="1751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5107">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75107">
                                            <p:txEl>
                                              <p:pRg st="0" end="0"/>
                                            </p:txEl>
                                          </p:spTgt>
                                        </p:tgtEl>
                                        <p:attrNameLst>
                                          <p:attrName>ppt_c</p:attrName>
                                        </p:attrNameLst>
                                      </p:cBhvr>
                                      <p:to>
                                        <a:srgbClr val="FFFF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7"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noFill/>
        </p:spPr>
        <p:txBody>
          <a:bodyPr/>
          <a:lstStyle/>
          <a:p>
            <a:r>
              <a:rPr lang="en-US">
                <a:latin typeface="Helvetica" charset="0"/>
                <a:ea typeface="ＭＳ Ｐゴシック" charset="0"/>
                <a:cs typeface="ＭＳ Ｐゴシック" charset="0"/>
              </a:rPr>
              <a:t>Endosymbiotic theory</a:t>
            </a:r>
          </a:p>
        </p:txBody>
      </p:sp>
      <p:sp>
        <p:nvSpPr>
          <p:cNvPr id="153603" name="Rectangle 3"/>
          <p:cNvSpPr>
            <a:spLocks noGrp="1" noChangeArrowheads="1"/>
          </p:cNvSpPr>
          <p:nvPr>
            <p:ph type="body" idx="1"/>
          </p:nvPr>
        </p:nvSpPr>
        <p:spPr>
          <a:noFill/>
        </p:spPr>
        <p:txBody>
          <a:bodyPr/>
          <a:lstStyle/>
          <a:p>
            <a:r>
              <a:rPr lang="en-US" dirty="0">
                <a:latin typeface="Helvetica" charset="0"/>
                <a:ea typeface="ＭＳ Ｐゴシック" charset="0"/>
                <a:cs typeface="ＭＳ Ｐゴシック" charset="0"/>
              </a:rPr>
              <a:t>eukaryotic cells came about when small </a:t>
            </a:r>
            <a:r>
              <a:rPr lang="en-US" dirty="0" err="1">
                <a:latin typeface="Helvetica" charset="0"/>
                <a:ea typeface="ＭＳ Ｐゴシック" charset="0"/>
                <a:cs typeface="ＭＳ Ｐゴシック" charset="0"/>
              </a:rPr>
              <a:t>prokcaryotic</a:t>
            </a:r>
            <a:r>
              <a:rPr lang="en-US" dirty="0">
                <a:latin typeface="Helvetica" charset="0"/>
                <a:ea typeface="ＭＳ Ｐゴシック" charset="0"/>
                <a:cs typeface="ＭＳ Ｐゴシック" charset="0"/>
              </a:rPr>
              <a:t> cells started living inside of larger prokaryotic cells</a:t>
            </a:r>
          </a:p>
          <a:p>
            <a:r>
              <a:rPr lang="en-US" dirty="0">
                <a:latin typeface="Helvetica" charset="0"/>
                <a:ea typeface="ＭＳ Ｐゴシック" charset="0"/>
                <a:cs typeface="ＭＳ Ｐゴシック" charset="0"/>
              </a:rPr>
              <a:t>eukaryotic mitochondria and chloroplasts similar to bacteria: circular DNA, 70s ribosomes, fission, etc.</a:t>
            </a:r>
          </a:p>
        </p:txBody>
      </p:sp>
      <p:pic>
        <p:nvPicPr>
          <p:cNvPr id="153604" name="Picture 4" descr="endosymbiotic                                                  0000CC72Macintosh HD                   AAADC3F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40288"/>
            <a:ext cx="9144000" cy="1908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05" name="Text Box 5"/>
          <p:cNvSpPr txBox="1">
            <a:spLocks noChangeArrowheads="1"/>
          </p:cNvSpPr>
          <p:nvPr/>
        </p:nvSpPr>
        <p:spPr bwMode="auto">
          <a:xfrm>
            <a:off x="403225" y="4419600"/>
            <a:ext cx="8753475" cy="4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b="1">
                <a:solidFill>
                  <a:schemeClr val="tx1"/>
                </a:solidFill>
                <a:latin typeface="Helvetica" charset="0"/>
                <a:ea typeface="ＭＳ Ｐゴシック" charset="0"/>
                <a:cs typeface="ＭＳ Ｐゴシック" charset="0"/>
              </a:defRPr>
            </a:lvl1pPr>
            <a:lvl2pPr marL="37931725" indent="-37474525">
              <a:defRPr sz="2400" b="1">
                <a:solidFill>
                  <a:schemeClr val="tx1"/>
                </a:solidFill>
                <a:latin typeface="Helvetica" charset="0"/>
                <a:ea typeface="ＭＳ Ｐゴシック" charset="0"/>
              </a:defRPr>
            </a:lvl2pPr>
            <a:lvl3pPr>
              <a:defRPr sz="2400" b="1">
                <a:solidFill>
                  <a:schemeClr val="tx1"/>
                </a:solidFill>
                <a:latin typeface="Helvetica" charset="0"/>
                <a:ea typeface="ＭＳ Ｐゴシック" charset="0"/>
              </a:defRPr>
            </a:lvl3pPr>
            <a:lvl4pPr>
              <a:defRPr sz="2400" b="1">
                <a:solidFill>
                  <a:schemeClr val="tx1"/>
                </a:solidFill>
                <a:latin typeface="Helvetica" charset="0"/>
                <a:ea typeface="ＭＳ Ｐゴシック" charset="0"/>
              </a:defRPr>
            </a:lvl4pPr>
            <a:lvl5pPr>
              <a:defRPr sz="2400" b="1">
                <a:solidFill>
                  <a:schemeClr val="tx1"/>
                </a:solidFill>
                <a:latin typeface="Helvetica" charset="0"/>
                <a:ea typeface="ＭＳ Ｐゴシック" charset="0"/>
              </a:defRPr>
            </a:lvl5pPr>
            <a:lvl6pPr marL="457200" eaLnBrk="0" fontAlgn="base" hangingPunct="0">
              <a:lnSpc>
                <a:spcPct val="90000"/>
              </a:lnSpc>
              <a:spcBef>
                <a:spcPct val="0"/>
              </a:spcBef>
              <a:spcAft>
                <a:spcPct val="0"/>
              </a:spcAft>
              <a:defRPr sz="2400" b="1">
                <a:solidFill>
                  <a:schemeClr val="tx1"/>
                </a:solidFill>
                <a:latin typeface="Helvetica" charset="0"/>
                <a:ea typeface="ＭＳ Ｐゴシック" charset="0"/>
              </a:defRPr>
            </a:lvl6pPr>
            <a:lvl7pPr marL="914400" eaLnBrk="0" fontAlgn="base" hangingPunct="0">
              <a:lnSpc>
                <a:spcPct val="90000"/>
              </a:lnSpc>
              <a:spcBef>
                <a:spcPct val="0"/>
              </a:spcBef>
              <a:spcAft>
                <a:spcPct val="0"/>
              </a:spcAft>
              <a:defRPr sz="2400" b="1">
                <a:solidFill>
                  <a:schemeClr val="tx1"/>
                </a:solidFill>
                <a:latin typeface="Helvetica" charset="0"/>
                <a:ea typeface="ＭＳ Ｐゴシック" charset="0"/>
              </a:defRPr>
            </a:lvl7pPr>
            <a:lvl8pPr marL="1371600" eaLnBrk="0" fontAlgn="base" hangingPunct="0">
              <a:lnSpc>
                <a:spcPct val="90000"/>
              </a:lnSpc>
              <a:spcBef>
                <a:spcPct val="0"/>
              </a:spcBef>
              <a:spcAft>
                <a:spcPct val="0"/>
              </a:spcAft>
              <a:defRPr sz="2400" b="1">
                <a:solidFill>
                  <a:schemeClr val="tx1"/>
                </a:solidFill>
                <a:latin typeface="Helvetica" charset="0"/>
                <a:ea typeface="ＭＳ Ｐゴシック" charset="0"/>
              </a:defRPr>
            </a:lvl8pPr>
            <a:lvl9pPr marL="1828800" eaLnBrk="0" fontAlgn="base" hangingPunct="0">
              <a:lnSpc>
                <a:spcPct val="90000"/>
              </a:lnSpc>
              <a:spcBef>
                <a:spcPct val="0"/>
              </a:spcBef>
              <a:spcAft>
                <a:spcPct val="0"/>
              </a:spcAft>
              <a:defRPr sz="2400" b="1">
                <a:solidFill>
                  <a:schemeClr val="tx1"/>
                </a:solidFill>
                <a:latin typeface="Helvetica" charset="0"/>
                <a:ea typeface="ＭＳ Ｐゴシック" charset="0"/>
              </a:defRPr>
            </a:lvl9pPr>
          </a:lstStyle>
          <a:p>
            <a:pPr algn="l"/>
            <a:r>
              <a:rPr lang="en-US">
                <a:solidFill>
                  <a:schemeClr val="tx2"/>
                </a:solidFill>
              </a:rPr>
              <a:t>Procaryotic     Eucaryotic          Mitochondrion   Chloroplast</a:t>
            </a:r>
          </a:p>
        </p:txBody>
      </p:sp>
    </p:spTree>
    <p:extLst>
      <p:ext uri="{BB962C8B-B14F-4D97-AF65-F5344CB8AC3E}">
        <p14:creationId xmlns:p14="http://schemas.microsoft.com/office/powerpoint/2010/main" val="20797788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Viruses and Prions</a:t>
            </a:r>
          </a:p>
        </p:txBody>
      </p:sp>
      <p:sp>
        <p:nvSpPr>
          <p:cNvPr id="3" name="Content Placeholder 2"/>
          <p:cNvSpPr>
            <a:spLocks noGrp="1"/>
          </p:cNvSpPr>
          <p:nvPr>
            <p:ph idx="1"/>
          </p:nvPr>
        </p:nvSpPr>
        <p:spPr/>
        <p:txBody>
          <a:bodyPr/>
          <a:lstStyle/>
          <a:p>
            <a:r>
              <a:rPr lang="en-US" dirty="0"/>
              <a:t>Viruses are non-living or semi-living</a:t>
            </a:r>
          </a:p>
          <a:p>
            <a:r>
              <a:rPr lang="en-US" dirty="0">
                <a:solidFill>
                  <a:srgbClr val="FF0000"/>
                </a:solidFill>
              </a:rPr>
              <a:t>Prions</a:t>
            </a:r>
            <a:r>
              <a:rPr lang="en-US" dirty="0"/>
              <a:t> are infection protein particles</a:t>
            </a:r>
          </a:p>
          <a:p>
            <a:r>
              <a:rPr lang="en-US" dirty="0">
                <a:solidFill>
                  <a:srgbClr val="FF0000"/>
                </a:solidFill>
              </a:rPr>
              <a:t>All living things can:</a:t>
            </a:r>
          </a:p>
          <a:p>
            <a:pPr lvl="1"/>
            <a:r>
              <a:rPr lang="en-US" dirty="0"/>
              <a:t>Maintain </a:t>
            </a:r>
            <a:r>
              <a:rPr lang="en-US" dirty="0">
                <a:solidFill>
                  <a:srgbClr val="FF0000"/>
                </a:solidFill>
              </a:rPr>
              <a:t>Homeostasis</a:t>
            </a:r>
          </a:p>
          <a:p>
            <a:pPr lvl="1"/>
            <a:r>
              <a:rPr lang="en-US" dirty="0">
                <a:solidFill>
                  <a:srgbClr val="FF0000"/>
                </a:solidFill>
              </a:rPr>
              <a:t>Reproduce</a:t>
            </a:r>
          </a:p>
          <a:p>
            <a:pPr lvl="1"/>
            <a:r>
              <a:rPr lang="en-US" dirty="0"/>
              <a:t>Require </a:t>
            </a:r>
            <a:r>
              <a:rPr lang="en-US" dirty="0">
                <a:solidFill>
                  <a:srgbClr val="FF0000"/>
                </a:solidFill>
              </a:rPr>
              <a:t>Energy</a:t>
            </a:r>
          </a:p>
          <a:p>
            <a:pPr lvl="1"/>
            <a:r>
              <a:rPr lang="en-US" dirty="0"/>
              <a:t>Have a </a:t>
            </a:r>
            <a:r>
              <a:rPr lang="en-US" dirty="0">
                <a:solidFill>
                  <a:srgbClr val="FF0000"/>
                </a:solidFill>
              </a:rPr>
              <a:t>genetic</a:t>
            </a:r>
            <a:r>
              <a:rPr lang="en-US" dirty="0"/>
              <a:t> information base</a:t>
            </a:r>
          </a:p>
          <a:p>
            <a:pPr lvl="1"/>
            <a:r>
              <a:rPr lang="en-US" dirty="0"/>
              <a:t>Are capable of </a:t>
            </a:r>
            <a:r>
              <a:rPr lang="en-US" dirty="0">
                <a:solidFill>
                  <a:srgbClr val="FF0000"/>
                </a:solidFill>
              </a:rPr>
              <a:t>evolving.</a:t>
            </a:r>
          </a:p>
        </p:txBody>
      </p:sp>
      <p:pic>
        <p:nvPicPr>
          <p:cNvPr id="4" name="Picture 3"/>
          <p:cNvPicPr>
            <a:picLocks noChangeAspect="1"/>
          </p:cNvPicPr>
          <p:nvPr/>
        </p:nvPicPr>
        <p:blipFill>
          <a:blip r:embed="rId2"/>
          <a:stretch>
            <a:fillRect/>
          </a:stretch>
        </p:blipFill>
        <p:spPr>
          <a:xfrm>
            <a:off x="6107259" y="2818332"/>
            <a:ext cx="2928647" cy="2497232"/>
          </a:xfrm>
          <a:prstGeom prst="rect">
            <a:avLst/>
          </a:prstGeom>
        </p:spPr>
      </p:pic>
    </p:spTree>
    <p:extLst>
      <p:ext uri="{BB962C8B-B14F-4D97-AF65-F5344CB8AC3E}">
        <p14:creationId xmlns:p14="http://schemas.microsoft.com/office/powerpoint/2010/main" val="17971411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120650" y="323850"/>
            <a:ext cx="9010650" cy="609600"/>
          </a:xfrm>
          <a:noFill/>
        </p:spPr>
        <p:txBody>
          <a:bodyPr>
            <a:normAutofit fontScale="90000"/>
          </a:bodyPr>
          <a:lstStyle/>
          <a:p>
            <a:r>
              <a:rPr lang="en-US" dirty="0">
                <a:latin typeface="Helvetica" charset="0"/>
                <a:ea typeface="ＭＳ Ｐゴシック" charset="0"/>
                <a:cs typeface="ＭＳ Ｐゴシック" charset="0"/>
              </a:rPr>
              <a:t>Classifying Organisms</a:t>
            </a:r>
          </a:p>
        </p:txBody>
      </p:sp>
      <p:sp>
        <p:nvSpPr>
          <p:cNvPr id="181251" name="Rectangle 3"/>
          <p:cNvSpPr>
            <a:spLocks noGrp="1" noChangeArrowheads="1"/>
          </p:cNvSpPr>
          <p:nvPr>
            <p:ph type="body" idx="1"/>
          </p:nvPr>
        </p:nvSpPr>
        <p:spPr>
          <a:xfrm>
            <a:off x="133350" y="1200150"/>
            <a:ext cx="8686800" cy="4724400"/>
          </a:xfrm>
          <a:noFill/>
        </p:spPr>
        <p:txBody>
          <a:bodyPr/>
          <a:lstStyle/>
          <a:p>
            <a:r>
              <a:rPr lang="en-US" dirty="0">
                <a:latin typeface="Helvetica" charset="0"/>
                <a:ea typeface="ＭＳ Ｐゴシック" charset="0"/>
                <a:cs typeface="ＭＳ Ｐゴシック" charset="0"/>
              </a:rPr>
              <a:t>1. The # and type of cells present.</a:t>
            </a:r>
          </a:p>
          <a:p>
            <a:pPr lvl="1"/>
            <a:r>
              <a:rPr lang="en-US" dirty="0">
                <a:latin typeface="Helvetica" charset="0"/>
                <a:ea typeface="ＭＳ Ｐゴシック" charset="0"/>
              </a:rPr>
              <a:t>Cell type is based on complexity, presence or absence of a cell wall.</a:t>
            </a:r>
          </a:p>
          <a:p>
            <a:pPr marL="0" indent="0">
              <a:buNone/>
            </a:pPr>
            <a:endParaRPr lang="en-US" dirty="0">
              <a:latin typeface="Helvetica" charset="0"/>
              <a:ea typeface="ＭＳ Ｐゴシック" charset="0"/>
            </a:endParaRPr>
          </a:p>
        </p:txBody>
      </p:sp>
    </p:spTree>
    <p:extLst>
      <p:ext uri="{BB962C8B-B14F-4D97-AF65-F5344CB8AC3E}">
        <p14:creationId xmlns:p14="http://schemas.microsoft.com/office/powerpoint/2010/main" val="1319541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1251">
                                            <p:txEl>
                                              <p:pRg st="0" end="0"/>
                                            </p:txEl>
                                          </p:spTgt>
                                        </p:tgtEl>
                                        <p:attrNameLst>
                                          <p:attrName>style.visibility</p:attrName>
                                        </p:attrNameLst>
                                      </p:cBhvr>
                                      <p:to>
                                        <p:strVal val="visible"/>
                                      </p:to>
                                    </p:set>
                                    <p:anim calcmode="lin" valueType="num">
                                      <p:cBhvr additive="base">
                                        <p:cTn id="7" dur="500" fill="hold"/>
                                        <p:tgtEl>
                                          <p:spTgt spid="1812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1251">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81251">
                                            <p:txEl>
                                              <p:pRg st="0" end="0"/>
                                            </p:txEl>
                                          </p:spTgt>
                                        </p:tgtEl>
                                        <p:attrNameLst>
                                          <p:attrName>ppt_c</p:attrName>
                                        </p:attrNameLst>
                                      </p:cBhvr>
                                      <p:to>
                                        <a:schemeClr val="folHlink"/>
                                      </p:to>
                                    </p:animClr>
                                  </p:subTnLst>
                                </p:cTn>
                              </p:par>
                              <p:par>
                                <p:cTn id="9" presetID="2" presetClass="entr" presetSubtype="8" fill="hold" grpId="0" nodeType="withEffect">
                                  <p:stCondLst>
                                    <p:cond delay="0"/>
                                  </p:stCondLst>
                                  <p:childTnLst>
                                    <p:set>
                                      <p:cBhvr>
                                        <p:cTn id="10" dur="1" fill="hold">
                                          <p:stCondLst>
                                            <p:cond delay="0"/>
                                          </p:stCondLst>
                                        </p:cTn>
                                        <p:tgtEl>
                                          <p:spTgt spid="181251">
                                            <p:txEl>
                                              <p:pRg st="1" end="1"/>
                                            </p:txEl>
                                          </p:spTgt>
                                        </p:tgtEl>
                                        <p:attrNameLst>
                                          <p:attrName>style.visibility</p:attrName>
                                        </p:attrNameLst>
                                      </p:cBhvr>
                                      <p:to>
                                        <p:strVal val="visible"/>
                                      </p:to>
                                    </p:set>
                                    <p:anim calcmode="lin" valueType="num">
                                      <p:cBhvr additive="base">
                                        <p:cTn id="11" dur="500" fill="hold"/>
                                        <p:tgtEl>
                                          <p:spTgt spid="181251">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1251">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81251">
                                            <p:txEl>
                                              <p:pRg st="1" end="1"/>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noFill/>
        </p:spPr>
        <p:txBody>
          <a:bodyPr/>
          <a:lstStyle/>
          <a:p>
            <a:r>
              <a:rPr lang="en-US">
                <a:latin typeface="Helvetica" charset="0"/>
                <a:ea typeface="ＭＳ Ｐゴシック" charset="0"/>
                <a:cs typeface="ＭＳ Ｐゴシック" charset="0"/>
              </a:rPr>
              <a:t>Criterion 2: Modes of nutrition</a:t>
            </a:r>
          </a:p>
        </p:txBody>
      </p:sp>
      <p:sp>
        <p:nvSpPr>
          <p:cNvPr id="183299" name="Rectangle 3"/>
          <p:cNvSpPr>
            <a:spLocks noGrp="1" noChangeArrowheads="1"/>
          </p:cNvSpPr>
          <p:nvPr>
            <p:ph type="body" idx="1"/>
          </p:nvPr>
        </p:nvSpPr>
        <p:spPr>
          <a:xfrm>
            <a:off x="243209" y="1417638"/>
            <a:ext cx="8443591" cy="5026619"/>
          </a:xfrm>
          <a:noFill/>
        </p:spPr>
        <p:txBody>
          <a:bodyPr>
            <a:normAutofit fontScale="92500" lnSpcReduction="10000"/>
          </a:bodyPr>
          <a:lstStyle/>
          <a:p>
            <a:pPr>
              <a:lnSpc>
                <a:spcPct val="80000"/>
              </a:lnSpc>
            </a:pPr>
            <a:r>
              <a:rPr lang="en-US" i="1" u="sng" dirty="0">
                <a:solidFill>
                  <a:srgbClr val="FF0000"/>
                </a:solidFill>
                <a:latin typeface="Helvetica" charset="0"/>
                <a:ea typeface="ＭＳ Ｐゴシック" charset="0"/>
                <a:cs typeface="ＭＳ Ｐゴシック" charset="0"/>
              </a:rPr>
              <a:t>Nutrition</a:t>
            </a:r>
            <a:r>
              <a:rPr lang="en-US" dirty="0">
                <a:latin typeface="Helvetica" charset="0"/>
                <a:ea typeface="ＭＳ Ｐゴシック" charset="0"/>
                <a:cs typeface="ＭＳ Ｐゴシック" charset="0"/>
              </a:rPr>
              <a:t> refers to the means by which an organism obtains matter (e.g. for growth and repair) and energy (which drives life</a:t>
            </a:r>
            <a:r>
              <a:rPr lang="ja-JP" altLang="en-US" dirty="0">
                <a:latin typeface="Helvetica" charset="0"/>
                <a:ea typeface="ＭＳ Ｐゴシック" charset="0"/>
                <a:cs typeface="ＭＳ Ｐゴシック" charset="0"/>
              </a:rPr>
              <a:t>’</a:t>
            </a:r>
            <a:r>
              <a:rPr lang="en-US" dirty="0">
                <a:latin typeface="Helvetica" charset="0"/>
                <a:ea typeface="ＭＳ Ｐゴシック" charset="0"/>
                <a:cs typeface="ＭＳ Ｐゴシック" charset="0"/>
              </a:rPr>
              <a:t>s processes).</a:t>
            </a:r>
          </a:p>
          <a:p>
            <a:pPr>
              <a:lnSpc>
                <a:spcPct val="80000"/>
              </a:lnSpc>
            </a:pPr>
            <a:r>
              <a:rPr lang="en-US" dirty="0">
                <a:latin typeface="Helvetica" charset="0"/>
                <a:ea typeface="ＭＳ Ｐゴシック" charset="0"/>
                <a:cs typeface="ＭＳ Ｐゴシック" charset="0"/>
              </a:rPr>
              <a:t>Sources of matter include 2 types:</a:t>
            </a:r>
          </a:p>
          <a:p>
            <a:pPr>
              <a:lnSpc>
                <a:spcPct val="80000"/>
              </a:lnSpc>
            </a:pPr>
            <a:r>
              <a:rPr lang="en-US" dirty="0">
                <a:solidFill>
                  <a:srgbClr val="FF0000"/>
                </a:solidFill>
                <a:latin typeface="Helvetica" charset="0"/>
                <a:ea typeface="ＭＳ Ｐゴシック" charset="0"/>
                <a:cs typeface="ＭＳ Ｐゴシック" charset="0"/>
              </a:rPr>
              <a:t>organic: </a:t>
            </a:r>
            <a:r>
              <a:rPr lang="en-US" dirty="0">
                <a:latin typeface="Helvetica" charset="0"/>
                <a:ea typeface="ＭＳ Ｐゴシック" charset="0"/>
                <a:cs typeface="ＭＳ Ｐゴシック" charset="0"/>
              </a:rPr>
              <a:t>molecule containing </a:t>
            </a:r>
            <a:r>
              <a:rPr lang="en-US" i="1" dirty="0">
                <a:latin typeface="Helvetica" charset="0"/>
                <a:ea typeface="ＭＳ Ｐゴシック" charset="0"/>
                <a:cs typeface="ＭＳ Ｐゴシック" charset="0"/>
              </a:rPr>
              <a:t>both</a:t>
            </a:r>
            <a:r>
              <a:rPr lang="en-US" dirty="0">
                <a:latin typeface="Helvetica" charset="0"/>
                <a:ea typeface="ＭＳ Ｐゴシック" charset="0"/>
                <a:cs typeface="ＭＳ Ｐゴシック" charset="0"/>
              </a:rPr>
              <a:t> carbon and hydrogen</a:t>
            </a:r>
            <a:br>
              <a:rPr lang="en-US" dirty="0">
                <a:latin typeface="Helvetica" charset="0"/>
                <a:ea typeface="ＭＳ Ｐゴシック" charset="0"/>
                <a:cs typeface="ＭＳ Ｐゴシック" charset="0"/>
              </a:rPr>
            </a:br>
            <a:r>
              <a:rPr lang="en-US" dirty="0">
                <a:latin typeface="Helvetica" charset="0"/>
                <a:ea typeface="ＭＳ Ｐゴシック" charset="0"/>
                <a:cs typeface="ＭＳ Ｐゴシック" charset="0"/>
              </a:rPr>
              <a:t>e.g. CH</a:t>
            </a:r>
            <a:r>
              <a:rPr lang="en-US" baseline="-25000" dirty="0">
                <a:latin typeface="Helvetica" charset="0"/>
                <a:ea typeface="ＭＳ Ｐゴシック" charset="0"/>
                <a:cs typeface="ＭＳ Ｐゴシック" charset="0"/>
              </a:rPr>
              <a:t>4</a:t>
            </a:r>
            <a:r>
              <a:rPr lang="en-US" dirty="0">
                <a:latin typeface="Helvetica" charset="0"/>
                <a:ea typeface="ＭＳ Ｐゴシック" charset="0"/>
                <a:cs typeface="ＭＳ Ｐゴシック" charset="0"/>
              </a:rPr>
              <a:t>,  C</a:t>
            </a:r>
            <a:r>
              <a:rPr lang="en-US" baseline="-25000" dirty="0">
                <a:latin typeface="Helvetica" charset="0"/>
                <a:ea typeface="ＭＳ Ｐゴシック" charset="0"/>
                <a:cs typeface="ＭＳ Ｐゴシック" charset="0"/>
              </a:rPr>
              <a:t>6</a:t>
            </a:r>
            <a:r>
              <a:rPr lang="en-US" dirty="0">
                <a:latin typeface="Helvetica" charset="0"/>
                <a:ea typeface="ＭＳ Ｐゴシック" charset="0"/>
                <a:cs typeface="ＭＳ Ｐゴシック" charset="0"/>
              </a:rPr>
              <a:t>H</a:t>
            </a:r>
            <a:r>
              <a:rPr lang="en-US" baseline="-25000" dirty="0">
                <a:latin typeface="Helvetica" charset="0"/>
                <a:ea typeface="ＭＳ Ｐゴシック" charset="0"/>
                <a:cs typeface="ＭＳ Ｐゴシック" charset="0"/>
              </a:rPr>
              <a:t>12</a:t>
            </a:r>
            <a:r>
              <a:rPr lang="en-US" dirty="0">
                <a:latin typeface="Helvetica" charset="0"/>
                <a:ea typeface="ＭＳ Ｐゴシック" charset="0"/>
                <a:cs typeface="ＭＳ Ｐゴシック" charset="0"/>
              </a:rPr>
              <a:t>O</a:t>
            </a:r>
            <a:r>
              <a:rPr lang="en-US" baseline="-25000" dirty="0">
                <a:latin typeface="Helvetica" charset="0"/>
                <a:ea typeface="ＭＳ Ｐゴシック" charset="0"/>
                <a:cs typeface="ＭＳ Ｐゴシック" charset="0"/>
              </a:rPr>
              <a:t>6</a:t>
            </a:r>
            <a:endParaRPr lang="en-US" dirty="0">
              <a:latin typeface="Helvetica" charset="0"/>
              <a:ea typeface="ＭＳ Ｐゴシック" charset="0"/>
              <a:cs typeface="ＭＳ Ｐゴシック" charset="0"/>
            </a:endParaRPr>
          </a:p>
          <a:p>
            <a:pPr>
              <a:lnSpc>
                <a:spcPct val="80000"/>
              </a:lnSpc>
            </a:pPr>
            <a:r>
              <a:rPr lang="en-US" dirty="0">
                <a:solidFill>
                  <a:srgbClr val="FF0000"/>
                </a:solidFill>
                <a:latin typeface="Helvetica" charset="0"/>
                <a:ea typeface="ＭＳ Ｐゴシック" charset="0"/>
                <a:cs typeface="ＭＳ Ｐゴシック" charset="0"/>
              </a:rPr>
              <a:t>inorganic: </a:t>
            </a:r>
            <a:r>
              <a:rPr lang="en-US" dirty="0">
                <a:latin typeface="Helvetica" charset="0"/>
                <a:ea typeface="ＭＳ Ｐゴシック" charset="0"/>
                <a:cs typeface="ＭＳ Ｐゴシック" charset="0"/>
              </a:rPr>
              <a:t>molecule not containing both C and H (could have one or the other or neither)</a:t>
            </a:r>
            <a:br>
              <a:rPr lang="en-US" dirty="0">
                <a:latin typeface="Helvetica" charset="0"/>
                <a:ea typeface="ＭＳ Ｐゴシック" charset="0"/>
                <a:cs typeface="ＭＳ Ｐゴシック" charset="0"/>
              </a:rPr>
            </a:br>
            <a:r>
              <a:rPr lang="en-US" dirty="0">
                <a:latin typeface="Helvetica" charset="0"/>
                <a:ea typeface="ＭＳ Ｐゴシック" charset="0"/>
                <a:cs typeface="ＭＳ Ｐゴシック" charset="0"/>
              </a:rPr>
              <a:t>e.g. </a:t>
            </a:r>
            <a:r>
              <a:rPr lang="en-US" dirty="0" err="1">
                <a:latin typeface="Helvetica" charset="0"/>
                <a:ea typeface="ＭＳ Ｐゴシック" charset="0"/>
                <a:cs typeface="ＭＳ Ｐゴシック" charset="0"/>
              </a:rPr>
              <a:t>NaCl</a:t>
            </a:r>
            <a:r>
              <a:rPr lang="en-US" dirty="0">
                <a:latin typeface="Helvetica" charset="0"/>
                <a:ea typeface="ＭＳ Ｐゴシック" charset="0"/>
                <a:cs typeface="ＭＳ Ｐゴシック" charset="0"/>
              </a:rPr>
              <a:t>,  H</a:t>
            </a:r>
            <a:r>
              <a:rPr lang="en-US" baseline="-25000" dirty="0">
                <a:latin typeface="Helvetica" charset="0"/>
                <a:ea typeface="ＭＳ Ｐゴシック" charset="0"/>
                <a:cs typeface="ＭＳ Ｐゴシック" charset="0"/>
              </a:rPr>
              <a:t>2</a:t>
            </a:r>
            <a:r>
              <a:rPr lang="en-US" dirty="0">
                <a:latin typeface="Helvetica" charset="0"/>
                <a:ea typeface="ＭＳ Ｐゴシック" charset="0"/>
                <a:cs typeface="ＭＳ Ｐゴシック" charset="0"/>
              </a:rPr>
              <a:t>O,  CO</a:t>
            </a:r>
            <a:r>
              <a:rPr lang="en-US" baseline="-25000" dirty="0">
                <a:latin typeface="Helvetica" charset="0"/>
                <a:ea typeface="ＭＳ Ｐゴシック" charset="0"/>
                <a:cs typeface="ＭＳ Ｐゴシック" charset="0"/>
              </a:rPr>
              <a:t>2</a:t>
            </a:r>
          </a:p>
          <a:p>
            <a:pPr>
              <a:lnSpc>
                <a:spcPct val="80000"/>
              </a:lnSpc>
            </a:pPr>
            <a:r>
              <a:rPr lang="en-US" dirty="0">
                <a:latin typeface="Helvetica" charset="0"/>
                <a:ea typeface="ＭＳ Ｐゴシック" charset="0"/>
                <a:cs typeface="ＭＳ Ｐゴシック" charset="0"/>
              </a:rPr>
              <a:t>In addition, energy may be obtained from light or chemical sources.</a:t>
            </a:r>
          </a:p>
        </p:txBody>
      </p:sp>
    </p:spTree>
    <p:extLst>
      <p:ext uri="{BB962C8B-B14F-4D97-AF65-F5344CB8AC3E}">
        <p14:creationId xmlns:p14="http://schemas.microsoft.com/office/powerpoint/2010/main" val="33958860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3299">
                                            <p:txEl>
                                              <p:pRg st="0" end="0"/>
                                            </p:txEl>
                                          </p:spTgt>
                                        </p:tgtEl>
                                        <p:attrNameLst>
                                          <p:attrName>style.visibility</p:attrName>
                                        </p:attrNameLst>
                                      </p:cBhvr>
                                      <p:to>
                                        <p:strVal val="visible"/>
                                      </p:to>
                                    </p:set>
                                    <p:anim calcmode="lin" valueType="num">
                                      <p:cBhvr additive="base">
                                        <p:cTn id="7" dur="500" fill="hold"/>
                                        <p:tgtEl>
                                          <p:spTgt spid="1832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3299">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83299">
                                            <p:txEl>
                                              <p:pRg st="0" end="0"/>
                                            </p:txEl>
                                          </p:spTgt>
                                        </p:tgtEl>
                                        <p:attrNameLst>
                                          <p:attrName>ppt_c</p:attrName>
                                        </p:attrNameLst>
                                      </p:cBhvr>
                                      <p:to>
                                        <a:srgbClr val="FFFFFF"/>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3299">
                                            <p:txEl>
                                              <p:pRg st="1" end="1"/>
                                            </p:txEl>
                                          </p:spTgt>
                                        </p:tgtEl>
                                        <p:attrNameLst>
                                          <p:attrName>style.visibility</p:attrName>
                                        </p:attrNameLst>
                                      </p:cBhvr>
                                      <p:to>
                                        <p:strVal val="visible"/>
                                      </p:to>
                                    </p:set>
                                    <p:anim calcmode="lin" valueType="num">
                                      <p:cBhvr additive="base">
                                        <p:cTn id="13" dur="500" fill="hold"/>
                                        <p:tgtEl>
                                          <p:spTgt spid="18329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3299">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83299">
                                            <p:txEl>
                                              <p:pRg st="1" end="1"/>
                                            </p:txEl>
                                          </p:spTgt>
                                        </p:tgtEl>
                                        <p:attrNameLst>
                                          <p:attrName>ppt_c</p:attrName>
                                        </p:attrNameLst>
                                      </p:cBhvr>
                                      <p:to>
                                        <a:srgbClr val="FFFFFF"/>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3299">
                                            <p:txEl>
                                              <p:pRg st="2" end="2"/>
                                            </p:txEl>
                                          </p:spTgt>
                                        </p:tgtEl>
                                        <p:attrNameLst>
                                          <p:attrName>style.visibility</p:attrName>
                                        </p:attrNameLst>
                                      </p:cBhvr>
                                      <p:to>
                                        <p:strVal val="visible"/>
                                      </p:to>
                                    </p:set>
                                    <p:anim calcmode="lin" valueType="num">
                                      <p:cBhvr additive="base">
                                        <p:cTn id="19" dur="500" fill="hold"/>
                                        <p:tgtEl>
                                          <p:spTgt spid="18329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3299">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83299">
                                            <p:txEl>
                                              <p:pRg st="2" end="2"/>
                                            </p:txEl>
                                          </p:spTgt>
                                        </p:tgtEl>
                                        <p:attrNameLst>
                                          <p:attrName>ppt_c</p:attrName>
                                        </p:attrNameLst>
                                      </p:cBhvr>
                                      <p:to>
                                        <a:srgbClr val="FFFFFF"/>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3299">
                                            <p:txEl>
                                              <p:pRg st="3" end="3"/>
                                            </p:txEl>
                                          </p:spTgt>
                                        </p:tgtEl>
                                        <p:attrNameLst>
                                          <p:attrName>style.visibility</p:attrName>
                                        </p:attrNameLst>
                                      </p:cBhvr>
                                      <p:to>
                                        <p:strVal val="visible"/>
                                      </p:to>
                                    </p:set>
                                    <p:anim calcmode="lin" valueType="num">
                                      <p:cBhvr additive="base">
                                        <p:cTn id="25" dur="500" fill="hold"/>
                                        <p:tgtEl>
                                          <p:spTgt spid="18329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83299">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83299">
                                            <p:txEl>
                                              <p:pRg st="3" end="3"/>
                                            </p:txEl>
                                          </p:spTgt>
                                        </p:tgtEl>
                                        <p:attrNameLst>
                                          <p:attrName>ppt_c</p:attrName>
                                        </p:attrNameLst>
                                      </p:cBhvr>
                                      <p:to>
                                        <a:srgbClr val="FFFFFF"/>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83299">
                                            <p:txEl>
                                              <p:pRg st="4" end="4"/>
                                            </p:txEl>
                                          </p:spTgt>
                                        </p:tgtEl>
                                        <p:attrNameLst>
                                          <p:attrName>style.visibility</p:attrName>
                                        </p:attrNameLst>
                                      </p:cBhvr>
                                      <p:to>
                                        <p:strVal val="visible"/>
                                      </p:to>
                                    </p:set>
                                    <p:anim calcmode="lin" valueType="num">
                                      <p:cBhvr additive="base">
                                        <p:cTn id="31" dur="500" fill="hold"/>
                                        <p:tgtEl>
                                          <p:spTgt spid="18329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83299">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83299">
                                            <p:txEl>
                                              <p:pRg st="4" end="4"/>
                                            </p:txEl>
                                          </p:spTgt>
                                        </p:tgtEl>
                                        <p:attrNameLst>
                                          <p:attrName>ppt_c</p:attrName>
                                        </p:attrNameLst>
                                      </p:cBhvr>
                                      <p:to>
                                        <a:srgbClr val="FFFF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9"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Nutritional Modes</a:t>
            </a:r>
          </a:p>
        </p:txBody>
      </p:sp>
      <p:sp>
        <p:nvSpPr>
          <p:cNvPr id="3" name="Content Placeholder 2"/>
          <p:cNvSpPr>
            <a:spLocks noGrp="1"/>
          </p:cNvSpPr>
          <p:nvPr>
            <p:ph idx="1"/>
          </p:nvPr>
        </p:nvSpPr>
        <p:spPr/>
        <p:txBody>
          <a:bodyPr/>
          <a:lstStyle/>
          <a:p>
            <a:endParaRPr lang="en-US"/>
          </a:p>
        </p:txBody>
      </p:sp>
      <p:pic>
        <p:nvPicPr>
          <p:cNvPr id="4" name="Picture 3" descr="27_01ProkNutritionalModes_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0638"/>
            <a:ext cx="8109178" cy="49992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560917" y="6228817"/>
            <a:ext cx="5270500" cy="381000"/>
          </a:xfrm>
          <a:prstGeom prst="rect">
            <a:avLst/>
          </a:prstGeom>
          <a:noFill/>
        </p:spPr>
        <p:txBody>
          <a:bodyPr wrap="square" rtlCol="0">
            <a:spAutoFit/>
          </a:bodyPr>
          <a:lstStyle/>
          <a:p>
            <a:r>
              <a:rPr lang="en-US" dirty="0">
                <a:solidFill>
                  <a:srgbClr val="FF0000"/>
                </a:solidFill>
              </a:rPr>
              <a:t>Another good essay question!</a:t>
            </a:r>
          </a:p>
        </p:txBody>
      </p:sp>
    </p:spTree>
    <p:extLst>
      <p:ext uri="{BB962C8B-B14F-4D97-AF65-F5344CB8AC3E}">
        <p14:creationId xmlns:p14="http://schemas.microsoft.com/office/powerpoint/2010/main" val="7830982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a:xfrm>
            <a:off x="685800" y="228600"/>
            <a:ext cx="7772400" cy="1143000"/>
          </a:xfrm>
        </p:spPr>
        <p:txBody>
          <a:bodyPr/>
          <a:lstStyle/>
          <a:p>
            <a:pPr eaLnBrk="1" hangingPunct="1"/>
            <a:r>
              <a:rPr lang="en-US" dirty="0">
                <a:latin typeface="Verdana" charset="0"/>
                <a:ea typeface="ＭＳ Ｐゴシック" charset="0"/>
                <a:cs typeface="ＭＳ Ｐゴシック" charset="0"/>
              </a:rPr>
              <a:t>			</a:t>
            </a:r>
            <a:r>
              <a:rPr lang="en-US" dirty="0">
                <a:solidFill>
                  <a:srgbClr val="FF0000"/>
                </a:solidFill>
                <a:latin typeface="Verdana" charset="0"/>
                <a:ea typeface="ＭＳ Ｐゴシック" charset="0"/>
                <a:cs typeface="ＭＳ Ｐゴシック" charset="0"/>
              </a:rPr>
              <a:t>Carl </a:t>
            </a:r>
            <a:r>
              <a:rPr lang="en-US" dirty="0" err="1">
                <a:solidFill>
                  <a:srgbClr val="FF0000"/>
                </a:solidFill>
                <a:latin typeface="Verdana" charset="0"/>
                <a:ea typeface="ＭＳ Ｐゴシック" charset="0"/>
                <a:cs typeface="ＭＳ Ｐゴシック" charset="0"/>
              </a:rPr>
              <a:t>Linneaus</a:t>
            </a:r>
            <a:endParaRPr lang="en-US" dirty="0">
              <a:solidFill>
                <a:srgbClr val="FF0000"/>
              </a:solidFill>
              <a:latin typeface="Verdana" charset="0"/>
              <a:ea typeface="ＭＳ Ｐゴシック" charset="0"/>
              <a:cs typeface="ＭＳ Ｐゴシック" charset="0"/>
            </a:endParaRPr>
          </a:p>
        </p:txBody>
      </p:sp>
      <p:sp>
        <p:nvSpPr>
          <p:cNvPr id="32772" name="Rectangle 3"/>
          <p:cNvSpPr>
            <a:spLocks noGrp="1" noChangeArrowheads="1"/>
          </p:cNvSpPr>
          <p:nvPr>
            <p:ph type="body" sz="half" idx="2"/>
          </p:nvPr>
        </p:nvSpPr>
        <p:spPr>
          <a:xfrm>
            <a:off x="3581400" y="1219200"/>
            <a:ext cx="5334000" cy="4343400"/>
          </a:xfrm>
        </p:spPr>
        <p:txBody>
          <a:bodyPr/>
          <a:lstStyle/>
          <a:p>
            <a:pPr eaLnBrk="1" hangingPunct="1">
              <a:buFont typeface="Wingdings" charset="0"/>
              <a:buChar char="q"/>
            </a:pPr>
            <a:r>
              <a:rPr lang="en-US" sz="2800" dirty="0">
                <a:latin typeface="Verdana" charset="0"/>
                <a:ea typeface="ＭＳ Ｐゴシック" charset="0"/>
                <a:cs typeface="ＭＳ Ｐゴシック" charset="0"/>
              </a:rPr>
              <a:t>Father of </a:t>
            </a:r>
            <a:r>
              <a:rPr lang="ja-JP" altLang="en-US" sz="2800">
                <a:latin typeface="Verdana" charset="0"/>
                <a:ea typeface="ＭＳ Ｐゴシック" charset="0"/>
                <a:cs typeface="ＭＳ Ｐゴシック" charset="0"/>
              </a:rPr>
              <a:t>“</a:t>
            </a:r>
            <a:r>
              <a:rPr lang="en-US" altLang="ja-JP" sz="2800" dirty="0">
                <a:solidFill>
                  <a:srgbClr val="FF0000"/>
                </a:solidFill>
                <a:latin typeface="Verdana" charset="0"/>
                <a:ea typeface="ＭＳ Ｐゴシック" charset="0"/>
                <a:cs typeface="ＭＳ Ｐゴシック" charset="0"/>
              </a:rPr>
              <a:t>_________</a:t>
            </a:r>
            <a:r>
              <a:rPr lang="ja-JP" altLang="en-US" sz="2800">
                <a:latin typeface="Verdana" charset="0"/>
                <a:ea typeface="ＭＳ Ｐゴシック" charset="0"/>
                <a:cs typeface="ＭＳ Ｐゴシック" charset="0"/>
              </a:rPr>
              <a:t>”</a:t>
            </a:r>
            <a:endParaRPr lang="en-US" altLang="ja-JP" sz="2800" dirty="0">
              <a:latin typeface="Verdana" charset="0"/>
              <a:ea typeface="ＭＳ Ｐゴシック" charset="0"/>
              <a:cs typeface="ＭＳ Ｐゴシック" charset="0"/>
            </a:endParaRPr>
          </a:p>
          <a:p>
            <a:pPr eaLnBrk="1" hangingPunct="1">
              <a:buFont typeface="Wingdings" charset="0"/>
              <a:buChar char="q"/>
            </a:pPr>
            <a:r>
              <a:rPr lang="en-US" sz="2800" dirty="0">
                <a:latin typeface="Verdana" charset="0"/>
                <a:ea typeface="ＭＳ Ｐゴシック" charset="0"/>
                <a:cs typeface="ＭＳ Ｐゴシック" charset="0"/>
              </a:rPr>
              <a:t>Swedish botanist, physician, and zoologist</a:t>
            </a:r>
          </a:p>
          <a:p>
            <a:pPr eaLnBrk="1" hangingPunct="1">
              <a:buFont typeface="Wingdings" charset="0"/>
              <a:buChar char="q"/>
            </a:pPr>
            <a:r>
              <a:rPr lang="en-US" sz="2800" dirty="0">
                <a:latin typeface="Verdana" charset="0"/>
                <a:ea typeface="ＭＳ Ｐゴシック" charset="0"/>
                <a:cs typeface="ＭＳ Ｐゴシック" charset="0"/>
              </a:rPr>
              <a:t>Wrote </a:t>
            </a:r>
            <a:r>
              <a:rPr lang="en-US" sz="2800" i="1" dirty="0" err="1">
                <a:latin typeface="Verdana" charset="0"/>
                <a:ea typeface="ＭＳ Ｐゴシック" charset="0"/>
                <a:cs typeface="ＭＳ Ｐゴシック" charset="0"/>
              </a:rPr>
              <a:t>Systema</a:t>
            </a:r>
            <a:r>
              <a:rPr lang="en-US" sz="2800" i="1" dirty="0">
                <a:latin typeface="Verdana" charset="0"/>
                <a:ea typeface="ＭＳ Ｐゴシック" charset="0"/>
                <a:cs typeface="ＭＳ Ｐゴシック" charset="0"/>
              </a:rPr>
              <a:t> </a:t>
            </a:r>
            <a:r>
              <a:rPr lang="en-US" sz="2800" i="1" dirty="0" err="1">
                <a:latin typeface="Verdana" charset="0"/>
                <a:ea typeface="ＭＳ Ｐゴシック" charset="0"/>
                <a:cs typeface="ＭＳ Ｐゴシック" charset="0"/>
              </a:rPr>
              <a:t>Naturae</a:t>
            </a:r>
            <a:r>
              <a:rPr lang="en-US" sz="2800" i="1" dirty="0">
                <a:latin typeface="Verdana" charset="0"/>
                <a:ea typeface="ＭＳ Ｐゴシック" charset="0"/>
                <a:cs typeface="ＭＳ Ｐゴシック" charset="0"/>
              </a:rPr>
              <a:t> </a:t>
            </a:r>
            <a:r>
              <a:rPr lang="en-US" sz="2800" dirty="0">
                <a:latin typeface="Verdana" charset="0"/>
                <a:ea typeface="ＭＳ Ｐゴシック" charset="0"/>
                <a:cs typeface="ＭＳ Ｐゴシック" charset="0"/>
              </a:rPr>
              <a:t>in 1735</a:t>
            </a:r>
          </a:p>
          <a:p>
            <a:pPr eaLnBrk="1" hangingPunct="1">
              <a:buFont typeface="Wingdings" charset="0"/>
              <a:buChar char="q"/>
            </a:pPr>
            <a:r>
              <a:rPr lang="en-US" sz="2800" dirty="0">
                <a:latin typeface="Verdana" charset="0"/>
                <a:ea typeface="ＭＳ Ｐゴシック" charset="0"/>
                <a:cs typeface="ＭＳ Ｐゴシック" charset="0"/>
              </a:rPr>
              <a:t>The science concerned with naming and classifying the diverse forms of life</a:t>
            </a:r>
          </a:p>
        </p:txBody>
      </p:sp>
      <p:graphicFrame>
        <p:nvGraphicFramePr>
          <p:cNvPr id="32770" name="Object 2"/>
          <p:cNvGraphicFramePr>
            <a:graphicFrameLocks noGrp="1" noChangeAspect="1"/>
          </p:cNvGraphicFramePr>
          <p:nvPr>
            <p:ph sz="half" idx="1"/>
          </p:nvPr>
        </p:nvGraphicFramePr>
        <p:xfrm>
          <a:off x="0" y="0"/>
          <a:ext cx="2946400" cy="3886200"/>
        </p:xfrm>
        <a:graphic>
          <a:graphicData uri="http://schemas.openxmlformats.org/presentationml/2006/ole">
            <mc:AlternateContent xmlns:mc="http://schemas.openxmlformats.org/markup-compatibility/2006">
              <mc:Choice xmlns:v="urn:schemas-microsoft-com:vml" Requires="v">
                <p:oleObj spid="_x0000_s1026" name="Bitmap Image" r:id="rId4" imgW="1580952" imgH="2076740" progId="">
                  <p:embed/>
                </p:oleObj>
              </mc:Choice>
              <mc:Fallback>
                <p:oleObj name="Bitmap Image" r:id="rId4" imgW="1580952" imgH="2076740" progId="">
                  <p:embed/>
                  <p:pic>
                    <p:nvPicPr>
                      <p:cNvPr id="32770"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946400" cy="3886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32773"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886200"/>
            <a:ext cx="1828800" cy="301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4" name="Text Box 6"/>
          <p:cNvSpPr txBox="1">
            <a:spLocks noChangeArrowheads="1"/>
          </p:cNvSpPr>
          <p:nvPr/>
        </p:nvSpPr>
        <p:spPr bwMode="auto">
          <a:xfrm>
            <a:off x="5791200" y="914400"/>
            <a:ext cx="2971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Verdana" charset="0"/>
                <a:ea typeface="ＭＳ Ｐゴシック" charset="0"/>
                <a:cs typeface="ＭＳ Ｐゴシック" charset="0"/>
              </a:defRPr>
            </a:lvl1pPr>
            <a:lvl2pPr marL="37931725" indent="-37474525">
              <a:defRPr sz="4000">
                <a:solidFill>
                  <a:schemeClr val="tx1"/>
                </a:solidFill>
                <a:latin typeface="Verdana" charset="0"/>
                <a:ea typeface="ＭＳ Ｐゴシック" charset="0"/>
              </a:defRPr>
            </a:lvl2pPr>
            <a:lvl3pPr>
              <a:defRPr sz="4000">
                <a:solidFill>
                  <a:schemeClr val="tx1"/>
                </a:solidFill>
                <a:latin typeface="Verdana" charset="0"/>
                <a:ea typeface="ＭＳ Ｐゴシック" charset="0"/>
              </a:defRPr>
            </a:lvl3pPr>
            <a:lvl4pPr>
              <a:defRPr sz="4000">
                <a:solidFill>
                  <a:schemeClr val="tx1"/>
                </a:solidFill>
                <a:latin typeface="Verdana" charset="0"/>
                <a:ea typeface="ＭＳ Ｐゴシック" charset="0"/>
              </a:defRPr>
            </a:lvl4pPr>
            <a:lvl5pPr>
              <a:defRPr sz="4000">
                <a:solidFill>
                  <a:schemeClr val="tx1"/>
                </a:solidFill>
                <a:latin typeface="Verdana" charset="0"/>
                <a:ea typeface="ＭＳ Ｐゴシック" charset="0"/>
              </a:defRPr>
            </a:lvl5pPr>
            <a:lvl6pPr marL="457200" eaLnBrk="0" fontAlgn="base" hangingPunct="0">
              <a:spcBef>
                <a:spcPct val="0"/>
              </a:spcBef>
              <a:spcAft>
                <a:spcPct val="0"/>
              </a:spcAft>
              <a:defRPr sz="4000">
                <a:solidFill>
                  <a:schemeClr val="tx1"/>
                </a:solidFill>
                <a:latin typeface="Verdana" charset="0"/>
                <a:ea typeface="ＭＳ Ｐゴシック" charset="0"/>
              </a:defRPr>
            </a:lvl6pPr>
            <a:lvl7pPr marL="914400" eaLnBrk="0" fontAlgn="base" hangingPunct="0">
              <a:spcBef>
                <a:spcPct val="0"/>
              </a:spcBef>
              <a:spcAft>
                <a:spcPct val="0"/>
              </a:spcAft>
              <a:defRPr sz="4000">
                <a:solidFill>
                  <a:schemeClr val="tx1"/>
                </a:solidFill>
                <a:latin typeface="Verdana" charset="0"/>
                <a:ea typeface="ＭＳ Ｐゴシック" charset="0"/>
              </a:defRPr>
            </a:lvl7pPr>
            <a:lvl8pPr marL="1371600" eaLnBrk="0" fontAlgn="base" hangingPunct="0">
              <a:spcBef>
                <a:spcPct val="0"/>
              </a:spcBef>
              <a:spcAft>
                <a:spcPct val="0"/>
              </a:spcAft>
              <a:defRPr sz="4000">
                <a:solidFill>
                  <a:schemeClr val="tx1"/>
                </a:solidFill>
                <a:latin typeface="Verdana" charset="0"/>
                <a:ea typeface="ＭＳ Ｐゴシック" charset="0"/>
              </a:defRPr>
            </a:lvl8pPr>
            <a:lvl9pPr marL="1828800" eaLnBrk="0" fontAlgn="base" hangingPunct="0">
              <a:spcBef>
                <a:spcPct val="0"/>
              </a:spcBef>
              <a:spcAft>
                <a:spcPct val="0"/>
              </a:spcAft>
              <a:defRPr sz="4000">
                <a:solidFill>
                  <a:schemeClr val="tx1"/>
                </a:solidFill>
                <a:latin typeface="Verdana" charset="0"/>
                <a:ea typeface="ＭＳ Ｐゴシック" charset="0"/>
              </a:defRPr>
            </a:lvl9pPr>
          </a:lstStyle>
          <a:p>
            <a:pPr>
              <a:spcBef>
                <a:spcPct val="50000"/>
              </a:spcBef>
            </a:pPr>
            <a:endParaRPr lang="en-US" sz="1800"/>
          </a:p>
        </p:txBody>
      </p:sp>
    </p:spTree>
    <p:extLst>
      <p:ext uri="{BB962C8B-B14F-4D97-AF65-F5344CB8AC3E}">
        <p14:creationId xmlns:p14="http://schemas.microsoft.com/office/powerpoint/2010/main" val="29541081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r>
              <a:rPr lang="en-US">
                <a:latin typeface="Helvetica" charset="0"/>
                <a:ea typeface="ＭＳ Ｐゴシック" charset="0"/>
                <a:cs typeface="ＭＳ Ｐゴシック" charset="0"/>
              </a:rPr>
              <a:t>Figure 10.1</a:t>
            </a:r>
          </a:p>
        </p:txBody>
      </p:sp>
      <p:sp>
        <p:nvSpPr>
          <p:cNvPr id="171011" name="Rectangle 3"/>
          <p:cNvSpPr>
            <a:spLocks noGrp="1" noChangeArrowheads="1"/>
          </p:cNvSpPr>
          <p:nvPr>
            <p:ph type="body" idx="1"/>
          </p:nvPr>
        </p:nvSpPr>
        <p:spPr/>
        <p:txBody>
          <a:bodyPr/>
          <a:lstStyle/>
          <a:p>
            <a:endParaRPr lang="en-US">
              <a:latin typeface="Helvetica" charset="0"/>
              <a:ea typeface="ＭＳ Ｐゴシック" charset="0"/>
              <a:cs typeface="ＭＳ Ｐゴシック" charset="0"/>
            </a:endParaRPr>
          </a:p>
        </p:txBody>
      </p:sp>
      <p:pic>
        <p:nvPicPr>
          <p:cNvPr id="171012" name="Picture 4" descr="C:\My Documents\My Pictures\microunit1\3domains_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0550"/>
            <a:ext cx="9144000" cy="626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337791" y="274638"/>
            <a:ext cx="4310212" cy="369332"/>
          </a:xfrm>
          <a:prstGeom prst="rect">
            <a:avLst/>
          </a:prstGeom>
          <a:noFill/>
        </p:spPr>
        <p:txBody>
          <a:bodyPr wrap="square" rtlCol="0">
            <a:spAutoFit/>
          </a:bodyPr>
          <a:lstStyle/>
          <a:p>
            <a:r>
              <a:rPr lang="en-US" dirty="0"/>
              <a:t>3 Domain System!</a:t>
            </a:r>
          </a:p>
        </p:txBody>
      </p:sp>
    </p:spTree>
    <p:extLst>
      <p:ext uri="{BB962C8B-B14F-4D97-AF65-F5344CB8AC3E}">
        <p14:creationId xmlns:p14="http://schemas.microsoft.com/office/powerpoint/2010/main" val="329452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Types of Microbes</a:t>
            </a:r>
          </a:p>
        </p:txBody>
      </p:sp>
      <p:sp>
        <p:nvSpPr>
          <p:cNvPr id="8" name="Content Placeholder 7"/>
          <p:cNvSpPr>
            <a:spLocks noGrp="1"/>
          </p:cNvSpPr>
          <p:nvPr>
            <p:ph idx="1"/>
          </p:nvPr>
        </p:nvSpPr>
        <p:spPr/>
        <p:txBody>
          <a:bodyPr/>
          <a:lstStyle/>
          <a:p>
            <a:r>
              <a:rPr lang="en-US" dirty="0"/>
              <a:t>1) </a:t>
            </a:r>
            <a:r>
              <a:rPr lang="en-US" dirty="0">
                <a:solidFill>
                  <a:srgbClr val="FF0000"/>
                </a:solidFill>
              </a:rPr>
              <a:t>__________</a:t>
            </a:r>
          </a:p>
        </p:txBody>
      </p:sp>
      <p:pic>
        <p:nvPicPr>
          <p:cNvPr id="9" name="Picture 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551" y="2449832"/>
            <a:ext cx="44577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0"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5251" y="1927733"/>
            <a:ext cx="43434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1" name="Picture 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122" y="5384175"/>
            <a:ext cx="4330700" cy="1060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9658406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noFill/>
        </p:spPr>
        <p:txBody>
          <a:bodyPr/>
          <a:lstStyle/>
          <a:p>
            <a:r>
              <a:rPr lang="en-US" dirty="0">
                <a:solidFill>
                  <a:srgbClr val="FF0000"/>
                </a:solidFill>
                <a:latin typeface="Helvetica" charset="0"/>
                <a:ea typeface="ＭＳ Ｐゴシック" charset="0"/>
                <a:cs typeface="ＭＳ Ｐゴシック" charset="0"/>
              </a:rPr>
              <a:t>The Species Concept </a:t>
            </a:r>
          </a:p>
        </p:txBody>
      </p:sp>
      <p:sp>
        <p:nvSpPr>
          <p:cNvPr id="36867" name="Rectangle 3"/>
          <p:cNvSpPr>
            <a:spLocks noGrp="1" noChangeArrowheads="1"/>
          </p:cNvSpPr>
          <p:nvPr>
            <p:ph type="body" idx="1"/>
          </p:nvPr>
        </p:nvSpPr>
        <p:spPr>
          <a:noFill/>
        </p:spPr>
        <p:txBody>
          <a:bodyPr/>
          <a:lstStyle/>
          <a:p>
            <a:r>
              <a:rPr lang="en-US" dirty="0">
                <a:latin typeface="Helvetica" charset="0"/>
                <a:ea typeface="ＭＳ Ｐゴシック" charset="0"/>
                <a:cs typeface="ＭＳ Ｐゴシック" charset="0"/>
              </a:rPr>
              <a:t>1. a group of individuals capable of mating and producing fertile offspring (or)</a:t>
            </a:r>
          </a:p>
          <a:p>
            <a:r>
              <a:rPr lang="en-US" dirty="0">
                <a:latin typeface="Helvetica" charset="0"/>
                <a:ea typeface="ＭＳ Ｐゴシック" charset="0"/>
                <a:cs typeface="ＭＳ Ｐゴシック" charset="0"/>
              </a:rPr>
              <a:t>2. a basic kind of organism</a:t>
            </a:r>
          </a:p>
          <a:p>
            <a:r>
              <a:rPr lang="en-US" dirty="0">
                <a:latin typeface="Helvetica" charset="0"/>
                <a:ea typeface="ＭＳ Ｐゴシック" charset="0"/>
                <a:cs typeface="ＭＳ Ｐゴシック" charset="0"/>
              </a:rPr>
              <a:t>3. Often has issues (particularly with bacteria!)</a:t>
            </a:r>
          </a:p>
        </p:txBody>
      </p:sp>
      <p:pic>
        <p:nvPicPr>
          <p:cNvPr id="1792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462" y="5229035"/>
            <a:ext cx="2916238" cy="142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134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additive="base">
                                        <p:cTn id="7" dur="500" fill="hold"/>
                                        <p:tgtEl>
                                          <p:spTgt spid="368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6867">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6867">
                                            <p:txEl>
                                              <p:pRg st="0" end="0"/>
                                            </p:txEl>
                                          </p:spTgt>
                                        </p:tgtEl>
                                        <p:attrNameLst>
                                          <p:attrName>ppt_c</p:attrName>
                                        </p:attrNameLst>
                                      </p:cBhvr>
                                      <p:to>
                                        <a:srgbClr val="FFFFFF"/>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6867">
                                            <p:txEl>
                                              <p:pRg st="1" end="1"/>
                                            </p:txEl>
                                          </p:spTgt>
                                        </p:tgtEl>
                                        <p:attrNameLst>
                                          <p:attrName>style.visibility</p:attrName>
                                        </p:attrNameLst>
                                      </p:cBhvr>
                                      <p:to>
                                        <p:strVal val="visible"/>
                                      </p:to>
                                    </p:set>
                                    <p:anim calcmode="lin" valueType="num">
                                      <p:cBhvr additive="base">
                                        <p:cTn id="13" dur="500" fill="hold"/>
                                        <p:tgtEl>
                                          <p:spTgt spid="368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6867">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6867">
                                            <p:txEl>
                                              <p:pRg st="1" end="1"/>
                                            </p:txEl>
                                          </p:spTgt>
                                        </p:tgtEl>
                                        <p:attrNameLst>
                                          <p:attrName>ppt_c</p:attrName>
                                        </p:attrNameLst>
                                      </p:cBhvr>
                                      <p:to>
                                        <a:srgbClr val="FFFFFF"/>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6867">
                                            <p:txEl>
                                              <p:pRg st="2" end="2"/>
                                            </p:txEl>
                                          </p:spTgt>
                                        </p:tgtEl>
                                        <p:attrNameLst>
                                          <p:attrName>style.visibility</p:attrName>
                                        </p:attrNameLst>
                                      </p:cBhvr>
                                      <p:to>
                                        <p:strVal val="visible"/>
                                      </p:to>
                                    </p:set>
                                    <p:anim calcmode="lin" valueType="num">
                                      <p:cBhvr additive="base">
                                        <p:cTn id="19" dur="500" fill="hold"/>
                                        <p:tgtEl>
                                          <p:spTgt spid="368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6867">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6867">
                                            <p:txEl>
                                              <p:pRg st="2" end="2"/>
                                            </p:txEl>
                                          </p:spTgt>
                                        </p:tgtEl>
                                        <p:attrNameLst>
                                          <p:attrName>ppt_c</p:attrName>
                                        </p:attrNameLst>
                                      </p:cBhvr>
                                      <p:to>
                                        <a:srgbClr val="FFFF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Rectangle 1026"/>
          <p:cNvSpPr>
            <a:spLocks noGrp="1" noChangeArrowheads="1"/>
          </p:cNvSpPr>
          <p:nvPr>
            <p:ph type="title"/>
          </p:nvPr>
        </p:nvSpPr>
        <p:spPr>
          <a:noFill/>
        </p:spPr>
        <p:txBody>
          <a:bodyPr/>
          <a:lstStyle/>
          <a:p>
            <a:r>
              <a:rPr lang="en-US">
                <a:latin typeface="Helvetica" charset="0"/>
                <a:ea typeface="ＭＳ Ｐゴシック" charset="0"/>
                <a:cs typeface="ＭＳ Ｐゴシック" charset="0"/>
              </a:rPr>
              <a:t> Genus</a:t>
            </a:r>
          </a:p>
        </p:txBody>
      </p:sp>
      <p:sp>
        <p:nvSpPr>
          <p:cNvPr id="210947" name="Rectangle 1027"/>
          <p:cNvSpPr>
            <a:spLocks noGrp="1" noChangeArrowheads="1"/>
          </p:cNvSpPr>
          <p:nvPr>
            <p:ph type="body" idx="1"/>
          </p:nvPr>
        </p:nvSpPr>
        <p:spPr>
          <a:noFill/>
        </p:spPr>
        <p:txBody>
          <a:bodyPr/>
          <a:lstStyle/>
          <a:p>
            <a:r>
              <a:rPr lang="en-US" sz="1800">
                <a:latin typeface="Helvetica" charset="0"/>
                <a:ea typeface="ＭＳ Ｐゴシック" charset="0"/>
                <a:cs typeface="ＭＳ Ｐゴシック" charset="0"/>
              </a:rPr>
              <a:t>a group of closely related species; e.g.</a:t>
            </a:r>
            <a:br>
              <a:rPr lang="en-US" sz="1800">
                <a:latin typeface="Helvetica" charset="0"/>
                <a:ea typeface="ＭＳ Ｐゴシック" charset="0"/>
                <a:cs typeface="ＭＳ Ｐゴシック" charset="0"/>
              </a:rPr>
            </a:br>
            <a:r>
              <a:rPr lang="en-US" sz="1800" i="1">
                <a:latin typeface="Helvetica" charset="0"/>
                <a:ea typeface="ＭＳ Ｐゴシック" charset="0"/>
                <a:cs typeface="ＭＳ Ｐゴシック" charset="0"/>
              </a:rPr>
              <a:t>Clostridium tetani</a:t>
            </a:r>
            <a:br>
              <a:rPr lang="en-US" sz="1800" i="1">
                <a:latin typeface="Helvetica" charset="0"/>
                <a:ea typeface="ＭＳ Ｐゴシック" charset="0"/>
                <a:cs typeface="ＭＳ Ｐゴシック" charset="0"/>
              </a:rPr>
            </a:br>
            <a:r>
              <a:rPr lang="en-US" sz="1800" i="1">
                <a:latin typeface="Helvetica" charset="0"/>
                <a:ea typeface="ＭＳ Ｐゴシック" charset="0"/>
                <a:cs typeface="ＭＳ Ｐゴシック" charset="0"/>
              </a:rPr>
              <a:t>Clostridium botulinum</a:t>
            </a:r>
            <a:br>
              <a:rPr lang="en-US" sz="1800" i="1">
                <a:latin typeface="Helvetica" charset="0"/>
                <a:ea typeface="ＭＳ Ｐゴシック" charset="0"/>
                <a:cs typeface="ＭＳ Ｐゴシック" charset="0"/>
              </a:rPr>
            </a:br>
            <a:r>
              <a:rPr lang="en-US" sz="1800" i="1">
                <a:latin typeface="Helvetica" charset="0"/>
                <a:ea typeface="ＭＳ Ｐゴシック" charset="0"/>
                <a:cs typeface="ＭＳ Ｐゴシック" charset="0"/>
              </a:rPr>
              <a:t>Clostridium perfringens</a:t>
            </a:r>
          </a:p>
          <a:p>
            <a:r>
              <a:rPr lang="en-US" sz="1800">
                <a:latin typeface="Helvetica" charset="0"/>
                <a:ea typeface="ＭＳ Ｐゴシック" charset="0"/>
                <a:cs typeface="ＭＳ Ｐゴシック" charset="0"/>
              </a:rPr>
              <a:t>members of a genus will be the same in most respects; different in a few specific ways</a:t>
            </a:r>
          </a:p>
          <a:p>
            <a:r>
              <a:rPr lang="en-US" sz="1800">
                <a:latin typeface="Helvetica" charset="0"/>
                <a:ea typeface="ＭＳ Ｐゴシック" charset="0"/>
                <a:cs typeface="ＭＳ Ｐゴシック" charset="0"/>
              </a:rPr>
              <a:t>placement in a genus is </a:t>
            </a:r>
            <a:r>
              <a:rPr lang="ja-JP" altLang="en-US" sz="1800">
                <a:latin typeface="Helvetica" charset="0"/>
                <a:ea typeface="ＭＳ Ｐゴシック" charset="0"/>
                <a:cs typeface="ＭＳ Ｐゴシック" charset="0"/>
              </a:rPr>
              <a:t>“</a:t>
            </a:r>
            <a:r>
              <a:rPr lang="en-US" sz="1800">
                <a:latin typeface="Helvetica" charset="0"/>
                <a:ea typeface="ＭＳ Ｐゴシック" charset="0"/>
                <a:cs typeface="ＭＳ Ｐゴシック" charset="0"/>
              </a:rPr>
              <a:t>a matter of opinion</a:t>
            </a:r>
            <a:r>
              <a:rPr lang="ja-JP" altLang="en-US" sz="1800">
                <a:latin typeface="Helvetica" charset="0"/>
                <a:ea typeface="ＭＳ Ｐゴシック" charset="0"/>
                <a:cs typeface="ＭＳ Ｐゴシック" charset="0"/>
              </a:rPr>
              <a:t>”</a:t>
            </a:r>
            <a:endParaRPr lang="en-US" sz="1800">
              <a:latin typeface="Helvetica" charset="0"/>
              <a:ea typeface="ＭＳ Ｐゴシック" charset="0"/>
              <a:cs typeface="ＭＳ Ｐゴシック" charset="0"/>
            </a:endParaRPr>
          </a:p>
          <a:p>
            <a:pPr lvl="1"/>
            <a:r>
              <a:rPr lang="en-US" sz="1800">
                <a:latin typeface="Helvetica" charset="0"/>
                <a:ea typeface="ＭＳ Ｐゴシック" charset="0"/>
              </a:rPr>
              <a:t>species are moved from genus to genus</a:t>
            </a:r>
          </a:p>
          <a:p>
            <a:pPr lvl="1"/>
            <a:r>
              <a:rPr lang="en-US" sz="1800" i="1">
                <a:latin typeface="Helvetica" charset="0"/>
                <a:ea typeface="ＭＳ Ｐゴシック" charset="0"/>
              </a:rPr>
              <a:t>Neisseria catarrhalis</a:t>
            </a:r>
            <a:r>
              <a:rPr lang="en-US" sz="1800">
                <a:latin typeface="Helvetica" charset="0"/>
                <a:ea typeface="ＭＳ Ｐゴシック" charset="0"/>
              </a:rPr>
              <a:t> became </a:t>
            </a:r>
            <a:r>
              <a:rPr lang="en-US" sz="1800" i="1">
                <a:latin typeface="Helvetica" charset="0"/>
                <a:ea typeface="ＭＳ Ｐゴシック" charset="0"/>
              </a:rPr>
              <a:t>Branhamella catarrhalis</a:t>
            </a:r>
            <a:r>
              <a:rPr lang="en-US" sz="1800">
                <a:latin typeface="Helvetica" charset="0"/>
                <a:ea typeface="ＭＳ Ｐゴシック" charset="0"/>
              </a:rPr>
              <a:t> and is now </a:t>
            </a:r>
            <a:r>
              <a:rPr lang="en-US" sz="1800" i="1">
                <a:latin typeface="Helvetica" charset="0"/>
                <a:ea typeface="ＭＳ Ｐゴシック" charset="0"/>
              </a:rPr>
              <a:t>Moraxella catarrhalis</a:t>
            </a:r>
            <a:r>
              <a:rPr lang="en-US" sz="1800">
                <a:latin typeface="Helvetica" charset="0"/>
                <a:ea typeface="ＭＳ Ｐゴシック" charset="0"/>
              </a:rPr>
              <a:t> </a:t>
            </a:r>
          </a:p>
          <a:p>
            <a:pPr lvl="1"/>
            <a:r>
              <a:rPr lang="en-US" sz="1800" i="1">
                <a:latin typeface="Helvetica" charset="0"/>
                <a:ea typeface="ＭＳ Ｐゴシック" charset="0"/>
              </a:rPr>
              <a:t>Streptococcus lactis</a:t>
            </a:r>
            <a:r>
              <a:rPr lang="en-US" sz="1800">
                <a:latin typeface="Helvetica" charset="0"/>
                <a:ea typeface="ＭＳ Ｐゴシック" charset="0"/>
              </a:rPr>
              <a:t> now </a:t>
            </a:r>
            <a:r>
              <a:rPr lang="en-US" sz="1800" i="1">
                <a:latin typeface="Helvetica" charset="0"/>
                <a:ea typeface="ＭＳ Ｐゴシック" charset="0"/>
              </a:rPr>
              <a:t>Lactococcus (Streptococcus) lactis</a:t>
            </a:r>
          </a:p>
          <a:p>
            <a:pPr lvl="1"/>
            <a:r>
              <a:rPr lang="en-US" sz="1800">
                <a:latin typeface="Helvetica" charset="0"/>
                <a:ea typeface="ＭＳ Ｐゴシック" charset="0"/>
              </a:rPr>
              <a:t>Was based on shared properties </a:t>
            </a:r>
            <a:br>
              <a:rPr lang="en-US" sz="1800">
                <a:latin typeface="Helvetica" charset="0"/>
                <a:ea typeface="ＭＳ Ｐゴシック" charset="0"/>
              </a:rPr>
            </a:br>
            <a:r>
              <a:rPr lang="en-US" sz="1800">
                <a:latin typeface="Helvetica" charset="0"/>
                <a:ea typeface="ＭＳ Ｐゴシック" charset="0"/>
              </a:rPr>
              <a:t>vs. now evolutionary relationships</a:t>
            </a:r>
            <a:endParaRPr lang="en-US" sz="1800" i="1">
              <a:latin typeface="Helvetica" charset="0"/>
              <a:ea typeface="ＭＳ Ｐゴシック" charset="0"/>
            </a:endParaRPr>
          </a:p>
        </p:txBody>
      </p:sp>
      <p:pic>
        <p:nvPicPr>
          <p:cNvPr id="181252" name="Picture 1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4343400"/>
            <a:ext cx="2160588"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01401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0947">
                                            <p:txEl>
                                              <p:pRg st="0" end="0"/>
                                            </p:txEl>
                                          </p:spTgt>
                                        </p:tgtEl>
                                        <p:attrNameLst>
                                          <p:attrName>style.visibility</p:attrName>
                                        </p:attrNameLst>
                                      </p:cBhvr>
                                      <p:to>
                                        <p:strVal val="visible"/>
                                      </p:to>
                                    </p:set>
                                    <p:anim calcmode="lin" valueType="num">
                                      <p:cBhvr additive="base">
                                        <p:cTn id="7" dur="500" fill="hold"/>
                                        <p:tgtEl>
                                          <p:spTgt spid="2109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0947">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10947">
                                            <p:txEl>
                                              <p:pRg st="0" end="0"/>
                                            </p:txEl>
                                          </p:spTgt>
                                        </p:tgtEl>
                                        <p:attrNameLst>
                                          <p:attrName>ppt_c</p:attrName>
                                        </p:attrNameLst>
                                      </p:cBhvr>
                                      <p:to>
                                        <a:srgbClr val="FFFFFF"/>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0947">
                                            <p:txEl>
                                              <p:pRg st="1" end="1"/>
                                            </p:txEl>
                                          </p:spTgt>
                                        </p:tgtEl>
                                        <p:attrNameLst>
                                          <p:attrName>style.visibility</p:attrName>
                                        </p:attrNameLst>
                                      </p:cBhvr>
                                      <p:to>
                                        <p:strVal val="visible"/>
                                      </p:to>
                                    </p:set>
                                    <p:anim calcmode="lin" valueType="num">
                                      <p:cBhvr additive="base">
                                        <p:cTn id="13" dur="500" fill="hold"/>
                                        <p:tgtEl>
                                          <p:spTgt spid="2109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0947">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10947">
                                            <p:txEl>
                                              <p:pRg st="1" end="1"/>
                                            </p:txEl>
                                          </p:spTgt>
                                        </p:tgtEl>
                                        <p:attrNameLst>
                                          <p:attrName>ppt_c</p:attrName>
                                        </p:attrNameLst>
                                      </p:cBhvr>
                                      <p:to>
                                        <a:srgbClr val="FFFFFF"/>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0947">
                                            <p:txEl>
                                              <p:pRg st="2" end="2"/>
                                            </p:txEl>
                                          </p:spTgt>
                                        </p:tgtEl>
                                        <p:attrNameLst>
                                          <p:attrName>style.visibility</p:attrName>
                                        </p:attrNameLst>
                                      </p:cBhvr>
                                      <p:to>
                                        <p:strVal val="visible"/>
                                      </p:to>
                                    </p:set>
                                    <p:anim calcmode="lin" valueType="num">
                                      <p:cBhvr additive="base">
                                        <p:cTn id="19" dur="500" fill="hold"/>
                                        <p:tgtEl>
                                          <p:spTgt spid="2109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0947">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10947">
                                            <p:txEl>
                                              <p:pRg st="2" end="2"/>
                                            </p:txEl>
                                          </p:spTgt>
                                        </p:tgtEl>
                                        <p:attrNameLst>
                                          <p:attrName>ppt_c</p:attrName>
                                        </p:attrNameLst>
                                      </p:cBhvr>
                                      <p:to>
                                        <a:srgbClr val="FFFFFF"/>
                                      </p:to>
                                    </p:animClr>
                                  </p:subTnLst>
                                </p:cTn>
                              </p:par>
                              <p:par>
                                <p:cTn id="21" presetID="2" presetClass="entr" presetSubtype="8" fill="hold" grpId="0" nodeType="withEffect">
                                  <p:stCondLst>
                                    <p:cond delay="0"/>
                                  </p:stCondLst>
                                  <p:childTnLst>
                                    <p:set>
                                      <p:cBhvr>
                                        <p:cTn id="22" dur="1" fill="hold">
                                          <p:stCondLst>
                                            <p:cond delay="0"/>
                                          </p:stCondLst>
                                        </p:cTn>
                                        <p:tgtEl>
                                          <p:spTgt spid="210947">
                                            <p:txEl>
                                              <p:pRg st="3" end="3"/>
                                            </p:txEl>
                                          </p:spTgt>
                                        </p:tgtEl>
                                        <p:attrNameLst>
                                          <p:attrName>style.visibility</p:attrName>
                                        </p:attrNameLst>
                                      </p:cBhvr>
                                      <p:to>
                                        <p:strVal val="visible"/>
                                      </p:to>
                                    </p:set>
                                    <p:anim calcmode="lin" valueType="num">
                                      <p:cBhvr additive="base">
                                        <p:cTn id="23" dur="500" fill="hold"/>
                                        <p:tgtEl>
                                          <p:spTgt spid="210947">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10947">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10947">
                                            <p:txEl>
                                              <p:pRg st="3" end="3"/>
                                            </p:txEl>
                                          </p:spTgt>
                                        </p:tgtEl>
                                        <p:attrNameLst>
                                          <p:attrName>ppt_c</p:attrName>
                                        </p:attrNameLst>
                                      </p:cBhvr>
                                      <p:to>
                                        <a:srgbClr val="FFFFFF"/>
                                      </p:to>
                                    </p:animClr>
                                  </p:subTnLst>
                                </p:cTn>
                              </p:par>
                              <p:par>
                                <p:cTn id="25" presetID="2" presetClass="entr" presetSubtype="8" fill="hold" grpId="0" nodeType="withEffect">
                                  <p:stCondLst>
                                    <p:cond delay="0"/>
                                  </p:stCondLst>
                                  <p:childTnLst>
                                    <p:set>
                                      <p:cBhvr>
                                        <p:cTn id="26" dur="1" fill="hold">
                                          <p:stCondLst>
                                            <p:cond delay="0"/>
                                          </p:stCondLst>
                                        </p:cTn>
                                        <p:tgtEl>
                                          <p:spTgt spid="210947">
                                            <p:txEl>
                                              <p:pRg st="4" end="4"/>
                                            </p:txEl>
                                          </p:spTgt>
                                        </p:tgtEl>
                                        <p:attrNameLst>
                                          <p:attrName>style.visibility</p:attrName>
                                        </p:attrNameLst>
                                      </p:cBhvr>
                                      <p:to>
                                        <p:strVal val="visible"/>
                                      </p:to>
                                    </p:set>
                                    <p:anim calcmode="lin" valueType="num">
                                      <p:cBhvr additive="base">
                                        <p:cTn id="27" dur="500" fill="hold"/>
                                        <p:tgtEl>
                                          <p:spTgt spid="210947">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10947">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10947">
                                            <p:txEl>
                                              <p:pRg st="4" end="4"/>
                                            </p:txEl>
                                          </p:spTgt>
                                        </p:tgtEl>
                                        <p:attrNameLst>
                                          <p:attrName>ppt_c</p:attrName>
                                        </p:attrNameLst>
                                      </p:cBhvr>
                                      <p:to>
                                        <a:srgbClr val="FFFFFF"/>
                                      </p:to>
                                    </p:animClr>
                                  </p:subTnLst>
                                </p:cTn>
                              </p:par>
                              <p:par>
                                <p:cTn id="29" presetID="2" presetClass="entr" presetSubtype="8" fill="hold" grpId="0" nodeType="withEffect">
                                  <p:stCondLst>
                                    <p:cond delay="0"/>
                                  </p:stCondLst>
                                  <p:childTnLst>
                                    <p:set>
                                      <p:cBhvr>
                                        <p:cTn id="30" dur="1" fill="hold">
                                          <p:stCondLst>
                                            <p:cond delay="0"/>
                                          </p:stCondLst>
                                        </p:cTn>
                                        <p:tgtEl>
                                          <p:spTgt spid="210947">
                                            <p:txEl>
                                              <p:pRg st="5" end="5"/>
                                            </p:txEl>
                                          </p:spTgt>
                                        </p:tgtEl>
                                        <p:attrNameLst>
                                          <p:attrName>style.visibility</p:attrName>
                                        </p:attrNameLst>
                                      </p:cBhvr>
                                      <p:to>
                                        <p:strVal val="visible"/>
                                      </p:to>
                                    </p:set>
                                    <p:anim calcmode="lin" valueType="num">
                                      <p:cBhvr additive="base">
                                        <p:cTn id="31" dur="500" fill="hold"/>
                                        <p:tgtEl>
                                          <p:spTgt spid="21094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10947">
                                            <p:txEl>
                                              <p:pRg st="5" end="5"/>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10947">
                                            <p:txEl>
                                              <p:pRg st="5" end="5"/>
                                            </p:txEl>
                                          </p:spTgt>
                                        </p:tgtEl>
                                        <p:attrNameLst>
                                          <p:attrName>ppt_c</p:attrName>
                                        </p:attrNameLst>
                                      </p:cBhvr>
                                      <p:to>
                                        <a:srgbClr val="FFFFFF"/>
                                      </p:to>
                                    </p:animClr>
                                  </p:subTnLst>
                                </p:cTn>
                              </p:par>
                              <p:par>
                                <p:cTn id="33" presetID="2" presetClass="entr" presetSubtype="8" fill="hold" grpId="0" nodeType="withEffect">
                                  <p:stCondLst>
                                    <p:cond delay="0"/>
                                  </p:stCondLst>
                                  <p:childTnLst>
                                    <p:set>
                                      <p:cBhvr>
                                        <p:cTn id="34" dur="1" fill="hold">
                                          <p:stCondLst>
                                            <p:cond delay="0"/>
                                          </p:stCondLst>
                                        </p:cTn>
                                        <p:tgtEl>
                                          <p:spTgt spid="210947">
                                            <p:txEl>
                                              <p:pRg st="6" end="6"/>
                                            </p:txEl>
                                          </p:spTgt>
                                        </p:tgtEl>
                                        <p:attrNameLst>
                                          <p:attrName>style.visibility</p:attrName>
                                        </p:attrNameLst>
                                      </p:cBhvr>
                                      <p:to>
                                        <p:strVal val="visible"/>
                                      </p:to>
                                    </p:set>
                                    <p:anim calcmode="lin" valueType="num">
                                      <p:cBhvr additive="base">
                                        <p:cTn id="35" dur="500" fill="hold"/>
                                        <p:tgtEl>
                                          <p:spTgt spid="210947">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10947">
                                            <p:txEl>
                                              <p:pRg st="6" end="6"/>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10947">
                                            <p:txEl>
                                              <p:pRg st="6" end="6"/>
                                            </p:txEl>
                                          </p:spTgt>
                                        </p:tgtEl>
                                        <p:attrNameLst>
                                          <p:attrName>ppt_c</p:attrName>
                                        </p:attrNameLst>
                                      </p:cBhvr>
                                      <p:to>
                                        <a:srgbClr val="FFFF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7"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noFill/>
        </p:spPr>
        <p:txBody>
          <a:bodyPr/>
          <a:lstStyle/>
          <a:p>
            <a:r>
              <a:rPr lang="en-US">
                <a:latin typeface="Helvetica" charset="0"/>
                <a:ea typeface="ＭＳ Ｐゴシック" charset="0"/>
                <a:cs typeface="ＭＳ Ｐゴシック" charset="0"/>
              </a:rPr>
              <a:t>Some abbreviations</a:t>
            </a:r>
          </a:p>
        </p:txBody>
      </p:sp>
      <p:sp>
        <p:nvSpPr>
          <p:cNvPr id="39939" name="Rectangle 3"/>
          <p:cNvSpPr>
            <a:spLocks noGrp="1" noChangeArrowheads="1"/>
          </p:cNvSpPr>
          <p:nvPr>
            <p:ph type="body" idx="1"/>
          </p:nvPr>
        </p:nvSpPr>
        <p:spPr>
          <a:noFill/>
        </p:spPr>
        <p:txBody>
          <a:bodyPr/>
          <a:lstStyle/>
          <a:p>
            <a:r>
              <a:rPr lang="en-US" i="1">
                <a:latin typeface="Helvetica" charset="0"/>
                <a:ea typeface="ＭＳ Ｐゴシック" charset="0"/>
                <a:cs typeface="ＭＳ Ｐゴシック" charset="0"/>
              </a:rPr>
              <a:t>sp</a:t>
            </a:r>
            <a:r>
              <a:rPr lang="en-US">
                <a:latin typeface="Helvetica" charset="0"/>
                <a:ea typeface="ＭＳ Ｐゴシック" charset="0"/>
                <a:cs typeface="ＭＳ Ｐゴシック" charset="0"/>
              </a:rPr>
              <a:t>.    Refers to species in singular.  Often used to refer to an unknown species of a known genus, </a:t>
            </a:r>
            <a:br>
              <a:rPr lang="en-US">
                <a:latin typeface="Helvetica" charset="0"/>
                <a:ea typeface="ＭＳ Ｐゴシック" charset="0"/>
                <a:cs typeface="ＭＳ Ｐゴシック" charset="0"/>
              </a:rPr>
            </a:br>
            <a:r>
              <a:rPr lang="en-US">
                <a:latin typeface="Helvetica" charset="0"/>
                <a:ea typeface="ＭＳ Ｐゴシック" charset="0"/>
                <a:cs typeface="ＭＳ Ｐゴシック" charset="0"/>
              </a:rPr>
              <a:t>e.g. </a:t>
            </a:r>
            <a:r>
              <a:rPr lang="en-US" i="1">
                <a:latin typeface="Helvetica" charset="0"/>
                <a:ea typeface="ＭＳ Ｐゴシック" charset="0"/>
                <a:cs typeface="ＭＳ Ｐゴシック" charset="0"/>
              </a:rPr>
              <a:t>Mycobacterium sp</a:t>
            </a:r>
            <a:r>
              <a:rPr lang="en-US">
                <a:latin typeface="Helvetica" charset="0"/>
                <a:ea typeface="ＭＳ Ｐゴシック" charset="0"/>
                <a:cs typeface="ＭＳ Ｐゴシック" charset="0"/>
              </a:rPr>
              <a:t>. </a:t>
            </a:r>
          </a:p>
          <a:p>
            <a:r>
              <a:rPr lang="en-US" i="1">
                <a:latin typeface="Helvetica" charset="0"/>
                <a:ea typeface="ＭＳ Ｐゴシック" charset="0"/>
                <a:cs typeface="ＭＳ Ｐゴシック" charset="0"/>
              </a:rPr>
              <a:t>spp</a:t>
            </a:r>
            <a:r>
              <a:rPr lang="en-US">
                <a:latin typeface="Helvetica" charset="0"/>
                <a:ea typeface="ＭＳ Ｐゴシック" charset="0"/>
                <a:cs typeface="ＭＳ Ｐゴシック" charset="0"/>
              </a:rPr>
              <a:t>.    Refers to species in plural. Often used to refer to all members of a genus, e.g. </a:t>
            </a:r>
            <a:r>
              <a:rPr lang="en-US" i="1">
                <a:latin typeface="Helvetica" charset="0"/>
                <a:ea typeface="ＭＳ Ｐゴシック" charset="0"/>
                <a:cs typeface="ＭＳ Ｐゴシック" charset="0"/>
              </a:rPr>
              <a:t>Mycobacterium spp</a:t>
            </a:r>
            <a:r>
              <a:rPr lang="en-US">
                <a:latin typeface="Helvetica" charset="0"/>
                <a:ea typeface="ＭＳ Ｐゴシック" charset="0"/>
                <a:cs typeface="ＭＳ Ｐゴシック" charset="0"/>
              </a:rPr>
              <a:t>. </a:t>
            </a:r>
          </a:p>
        </p:txBody>
      </p:sp>
      <p:pic>
        <p:nvPicPr>
          <p:cNvPr id="1843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025" y="4767792"/>
            <a:ext cx="2395230" cy="2090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7804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 calcmode="lin" valueType="num">
                                      <p:cBhvr additive="base">
                                        <p:cTn id="7" dur="500" fill="hold"/>
                                        <p:tgtEl>
                                          <p:spTgt spid="399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939">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9939">
                                            <p:txEl>
                                              <p:pRg st="0" end="0"/>
                                            </p:txEl>
                                          </p:spTgt>
                                        </p:tgtEl>
                                        <p:attrNameLst>
                                          <p:attrName>ppt_c</p:attrName>
                                        </p:attrNameLst>
                                      </p:cBhvr>
                                      <p:to>
                                        <a:srgbClr val="FFFFFF"/>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939">
                                            <p:txEl>
                                              <p:pRg st="1" end="1"/>
                                            </p:txEl>
                                          </p:spTgt>
                                        </p:tgtEl>
                                        <p:attrNameLst>
                                          <p:attrName>style.visibility</p:attrName>
                                        </p:attrNameLst>
                                      </p:cBhvr>
                                      <p:to>
                                        <p:strVal val="visible"/>
                                      </p:to>
                                    </p:set>
                                    <p:anim calcmode="lin" valueType="num">
                                      <p:cBhvr additive="base">
                                        <p:cTn id="13" dur="500" fill="hold"/>
                                        <p:tgtEl>
                                          <p:spTgt spid="3993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939">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9939">
                                            <p:txEl>
                                              <p:pRg st="1" end="1"/>
                                            </p:txEl>
                                          </p:spTgt>
                                        </p:tgtEl>
                                        <p:attrNameLst>
                                          <p:attrName>ppt_c</p:attrName>
                                        </p:attrNameLst>
                                      </p:cBhvr>
                                      <p:to>
                                        <a:srgbClr val="FFFF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Rectangle 1026"/>
          <p:cNvSpPr>
            <a:spLocks noGrp="1" noChangeArrowheads="1"/>
          </p:cNvSpPr>
          <p:nvPr>
            <p:ph type="title"/>
          </p:nvPr>
        </p:nvSpPr>
        <p:spPr>
          <a:noFill/>
        </p:spPr>
        <p:txBody>
          <a:bodyPr>
            <a:normAutofit fontScale="90000"/>
          </a:bodyPr>
          <a:lstStyle/>
          <a:p>
            <a:r>
              <a:rPr lang="en-US">
                <a:latin typeface="Helvetica" charset="0"/>
                <a:ea typeface="ＭＳ Ｐゴシック" charset="0"/>
                <a:cs typeface="ＭＳ Ｐゴシック" charset="0"/>
              </a:rPr>
              <a:t>Subspecific levels of classification</a:t>
            </a:r>
          </a:p>
        </p:txBody>
      </p:sp>
      <p:sp>
        <p:nvSpPr>
          <p:cNvPr id="40963" name="Rectangle 1027"/>
          <p:cNvSpPr>
            <a:spLocks noGrp="1" noChangeArrowheads="1"/>
          </p:cNvSpPr>
          <p:nvPr>
            <p:ph type="body" idx="1"/>
          </p:nvPr>
        </p:nvSpPr>
        <p:spPr>
          <a:noFill/>
        </p:spPr>
        <p:txBody>
          <a:bodyPr/>
          <a:lstStyle/>
          <a:p>
            <a:r>
              <a:rPr lang="en-US" sz="2000">
                <a:latin typeface="Helvetica" charset="0"/>
                <a:ea typeface="ＭＳ Ｐゴシック" charset="0"/>
                <a:cs typeface="ＭＳ Ｐゴシック" charset="0"/>
              </a:rPr>
              <a:t>subspecies: group within a species, usually defined by visible traits; different subspecies usually live in different areas</a:t>
            </a:r>
          </a:p>
          <a:p>
            <a:r>
              <a:rPr lang="en-US" sz="2000">
                <a:latin typeface="Helvetica" charset="0"/>
                <a:ea typeface="ＭＳ Ｐゴシック" charset="0"/>
                <a:cs typeface="ＭＳ Ｐゴシック" charset="0"/>
              </a:rPr>
              <a:t>strain: group within a species, usually defined by physiological traits</a:t>
            </a:r>
          </a:p>
          <a:p>
            <a:r>
              <a:rPr lang="en-US" sz="2000">
                <a:latin typeface="Helvetica" charset="0"/>
                <a:ea typeface="ＭＳ Ｐゴシック" charset="0"/>
                <a:cs typeface="ＭＳ Ｐゴシック" charset="0"/>
              </a:rPr>
              <a:t>clone: group of organisms all derived from a single cell. All cells in the clone should be identical. However in some cases this isn</a:t>
            </a:r>
            <a:r>
              <a:rPr lang="ja-JP" altLang="en-US" sz="2000">
                <a:latin typeface="Helvetica" charset="0"/>
                <a:ea typeface="ＭＳ Ｐゴシック" charset="0"/>
                <a:cs typeface="ＭＳ Ｐゴシック" charset="0"/>
              </a:rPr>
              <a:t>’</a:t>
            </a:r>
            <a:r>
              <a:rPr lang="en-US" sz="2000">
                <a:latin typeface="Helvetica" charset="0"/>
                <a:ea typeface="ＭＳ Ｐゴシック" charset="0"/>
                <a:cs typeface="ＭＳ Ｐゴシック" charset="0"/>
              </a:rPr>
              <a:t>t so, and each such group is called a strain.</a:t>
            </a:r>
          </a:p>
          <a:p>
            <a:r>
              <a:rPr lang="en-US" sz="2000">
                <a:latin typeface="Helvetica" charset="0"/>
                <a:ea typeface="ＭＳ Ｐゴシック" charset="0"/>
                <a:cs typeface="ＭＳ Ｐゴシック" charset="0"/>
              </a:rPr>
              <a:t>E.g. </a:t>
            </a:r>
            <a:r>
              <a:rPr lang="en-US" sz="2000" i="1">
                <a:latin typeface="Helvetica" charset="0"/>
                <a:ea typeface="ＭＳ Ｐゴシック" charset="0"/>
                <a:cs typeface="ＭＳ Ｐゴシック" charset="0"/>
              </a:rPr>
              <a:t>E. coli</a:t>
            </a:r>
            <a:r>
              <a:rPr lang="en-US" sz="2000">
                <a:latin typeface="Helvetica" charset="0"/>
                <a:ea typeface="ＭＳ Ｐゴシック" charset="0"/>
                <a:cs typeface="ＭＳ Ｐゴシック" charset="0"/>
              </a:rPr>
              <a:t>  0157:H7 </a:t>
            </a:r>
          </a:p>
          <a:p>
            <a:r>
              <a:rPr lang="en-US" sz="2000">
                <a:latin typeface="Helvetica" charset="0"/>
                <a:ea typeface="ＭＳ Ｐゴシック" charset="0"/>
                <a:cs typeface="ＭＳ Ｐゴシック" charset="0"/>
              </a:rPr>
              <a:t>E.g. </a:t>
            </a:r>
            <a:r>
              <a:rPr lang="en-US" sz="2000" i="1">
                <a:latin typeface="Helvetica" charset="0"/>
                <a:ea typeface="ＭＳ Ｐゴシック" charset="0"/>
                <a:cs typeface="ＭＳ Ｐゴシック" charset="0"/>
              </a:rPr>
              <a:t>Vibrio cholerae</a:t>
            </a:r>
            <a:r>
              <a:rPr lang="en-US" sz="2000">
                <a:latin typeface="Helvetica" charset="0"/>
                <a:ea typeface="ＭＳ Ｐゴシック" charset="0"/>
                <a:cs typeface="ＭＳ Ｐゴシック" charset="0"/>
              </a:rPr>
              <a:t> classic</a:t>
            </a:r>
            <a:br>
              <a:rPr lang="en-US" sz="2000">
                <a:latin typeface="Helvetica" charset="0"/>
                <a:ea typeface="ＭＳ Ｐゴシック" charset="0"/>
                <a:cs typeface="ＭＳ Ｐゴシック" charset="0"/>
              </a:rPr>
            </a:br>
            <a:r>
              <a:rPr lang="en-US" sz="2000">
                <a:latin typeface="Helvetica" charset="0"/>
                <a:ea typeface="ＭＳ Ｐゴシック" charset="0"/>
                <a:cs typeface="ＭＳ Ｐゴシック" charset="0"/>
              </a:rPr>
              <a:t>&amp; </a:t>
            </a:r>
            <a:r>
              <a:rPr lang="en-US" sz="2000" i="1">
                <a:latin typeface="Helvetica" charset="0"/>
                <a:ea typeface="ＭＳ Ｐゴシック" charset="0"/>
                <a:cs typeface="ＭＳ Ｐゴシック" charset="0"/>
              </a:rPr>
              <a:t>Vibrio cholerae</a:t>
            </a:r>
            <a:r>
              <a:rPr lang="en-US" sz="2000">
                <a:latin typeface="Helvetica" charset="0"/>
                <a:ea typeface="ＭＳ Ｐゴシック" charset="0"/>
                <a:cs typeface="ＭＳ Ｐゴシック" charset="0"/>
              </a:rPr>
              <a:t> El Tor</a:t>
            </a:r>
          </a:p>
          <a:p>
            <a:r>
              <a:rPr lang="en-US" sz="2000">
                <a:latin typeface="Helvetica" charset="0"/>
                <a:ea typeface="ＭＳ Ｐゴシック" charset="0"/>
                <a:cs typeface="ＭＳ Ｐゴシック" charset="0"/>
              </a:rPr>
              <a:t>Subspecies, strain, serotype</a:t>
            </a:r>
            <a:br>
              <a:rPr lang="en-US" sz="2000">
                <a:latin typeface="Helvetica" charset="0"/>
                <a:ea typeface="ＭＳ Ｐゴシック" charset="0"/>
                <a:cs typeface="ＭＳ Ｐゴシック" charset="0"/>
              </a:rPr>
            </a:br>
            <a:r>
              <a:rPr lang="en-US" sz="2000">
                <a:latin typeface="Helvetica" charset="0"/>
                <a:ea typeface="ＭＳ Ｐゴシック" charset="0"/>
                <a:cs typeface="ＭＳ Ｐゴシック" charset="0"/>
              </a:rPr>
              <a:t>morpho type and variety are</a:t>
            </a:r>
            <a:br>
              <a:rPr lang="en-US" sz="2000">
                <a:latin typeface="Helvetica" charset="0"/>
                <a:ea typeface="ＭＳ Ｐゴシック" charset="0"/>
                <a:cs typeface="ＭＳ Ｐゴシック" charset="0"/>
              </a:rPr>
            </a:br>
            <a:r>
              <a:rPr lang="en-US" sz="2000">
                <a:latin typeface="Helvetica" charset="0"/>
                <a:ea typeface="ＭＳ Ｐゴシック" charset="0"/>
                <a:cs typeface="ＭＳ Ｐゴシック" charset="0"/>
              </a:rPr>
              <a:t>terms used</a:t>
            </a:r>
          </a:p>
        </p:txBody>
      </p:sp>
      <p:pic>
        <p:nvPicPr>
          <p:cNvPr id="186372"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276600"/>
            <a:ext cx="2667000" cy="251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5730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additive="base">
                                        <p:cTn id="7" dur="500" fill="hold"/>
                                        <p:tgtEl>
                                          <p:spTgt spid="409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963">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0963">
                                            <p:txEl>
                                              <p:pRg st="0" end="0"/>
                                            </p:txEl>
                                          </p:spTgt>
                                        </p:tgtEl>
                                        <p:attrNameLst>
                                          <p:attrName>ppt_c</p:attrName>
                                        </p:attrNameLst>
                                      </p:cBhvr>
                                      <p:to>
                                        <a:srgbClr val="FFFFFF"/>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963">
                                            <p:txEl>
                                              <p:pRg st="1" end="1"/>
                                            </p:txEl>
                                          </p:spTgt>
                                        </p:tgtEl>
                                        <p:attrNameLst>
                                          <p:attrName>style.visibility</p:attrName>
                                        </p:attrNameLst>
                                      </p:cBhvr>
                                      <p:to>
                                        <p:strVal val="visible"/>
                                      </p:to>
                                    </p:set>
                                    <p:anim calcmode="lin" valueType="num">
                                      <p:cBhvr additive="base">
                                        <p:cTn id="13" dur="500" fill="hold"/>
                                        <p:tgtEl>
                                          <p:spTgt spid="4096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963">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0963">
                                            <p:txEl>
                                              <p:pRg st="1" end="1"/>
                                            </p:txEl>
                                          </p:spTgt>
                                        </p:tgtEl>
                                        <p:attrNameLst>
                                          <p:attrName>ppt_c</p:attrName>
                                        </p:attrNameLst>
                                      </p:cBhvr>
                                      <p:to>
                                        <a:srgbClr val="FFFFFF"/>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963">
                                            <p:txEl>
                                              <p:pRg st="2" end="2"/>
                                            </p:txEl>
                                          </p:spTgt>
                                        </p:tgtEl>
                                        <p:attrNameLst>
                                          <p:attrName>style.visibility</p:attrName>
                                        </p:attrNameLst>
                                      </p:cBhvr>
                                      <p:to>
                                        <p:strVal val="visible"/>
                                      </p:to>
                                    </p:set>
                                    <p:anim calcmode="lin" valueType="num">
                                      <p:cBhvr additive="base">
                                        <p:cTn id="19" dur="500" fill="hold"/>
                                        <p:tgtEl>
                                          <p:spTgt spid="4096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963">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0963">
                                            <p:txEl>
                                              <p:pRg st="2" end="2"/>
                                            </p:txEl>
                                          </p:spTgt>
                                        </p:tgtEl>
                                        <p:attrNameLst>
                                          <p:attrName>ppt_c</p:attrName>
                                        </p:attrNameLst>
                                      </p:cBhvr>
                                      <p:to>
                                        <a:srgbClr val="FFFFFF"/>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963">
                                            <p:txEl>
                                              <p:pRg st="3" end="3"/>
                                            </p:txEl>
                                          </p:spTgt>
                                        </p:tgtEl>
                                        <p:attrNameLst>
                                          <p:attrName>style.visibility</p:attrName>
                                        </p:attrNameLst>
                                      </p:cBhvr>
                                      <p:to>
                                        <p:strVal val="visible"/>
                                      </p:to>
                                    </p:set>
                                    <p:anim calcmode="lin" valueType="num">
                                      <p:cBhvr additive="base">
                                        <p:cTn id="25" dur="500" fill="hold"/>
                                        <p:tgtEl>
                                          <p:spTgt spid="4096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0963">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0963">
                                            <p:txEl>
                                              <p:pRg st="3" end="3"/>
                                            </p:txEl>
                                          </p:spTgt>
                                        </p:tgtEl>
                                        <p:attrNameLst>
                                          <p:attrName>ppt_c</p:attrName>
                                        </p:attrNameLst>
                                      </p:cBhvr>
                                      <p:to>
                                        <a:srgbClr val="FFFFFF"/>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963">
                                            <p:txEl>
                                              <p:pRg st="4" end="4"/>
                                            </p:txEl>
                                          </p:spTgt>
                                        </p:tgtEl>
                                        <p:attrNameLst>
                                          <p:attrName>style.visibility</p:attrName>
                                        </p:attrNameLst>
                                      </p:cBhvr>
                                      <p:to>
                                        <p:strVal val="visible"/>
                                      </p:to>
                                    </p:set>
                                    <p:anim calcmode="lin" valueType="num">
                                      <p:cBhvr additive="base">
                                        <p:cTn id="31" dur="500" fill="hold"/>
                                        <p:tgtEl>
                                          <p:spTgt spid="4096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0963">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0963">
                                            <p:txEl>
                                              <p:pRg st="4" end="4"/>
                                            </p:txEl>
                                          </p:spTgt>
                                        </p:tgtEl>
                                        <p:attrNameLst>
                                          <p:attrName>ppt_c</p:attrName>
                                        </p:attrNameLst>
                                      </p:cBhvr>
                                      <p:to>
                                        <a:srgbClr val="FFFFFF"/>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963">
                                            <p:txEl>
                                              <p:pRg st="5" end="5"/>
                                            </p:txEl>
                                          </p:spTgt>
                                        </p:tgtEl>
                                        <p:attrNameLst>
                                          <p:attrName>style.visibility</p:attrName>
                                        </p:attrNameLst>
                                      </p:cBhvr>
                                      <p:to>
                                        <p:strVal val="visible"/>
                                      </p:to>
                                    </p:set>
                                    <p:anim calcmode="lin" valueType="num">
                                      <p:cBhvr additive="base">
                                        <p:cTn id="37" dur="500" fill="hold"/>
                                        <p:tgtEl>
                                          <p:spTgt spid="4096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0963">
                                            <p:txEl>
                                              <p:pRg st="5" end="5"/>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0963">
                                            <p:txEl>
                                              <p:pRg st="5" end="5"/>
                                            </p:txEl>
                                          </p:spTgt>
                                        </p:tgtEl>
                                        <p:attrNameLst>
                                          <p:attrName>ppt_c</p:attrName>
                                        </p:attrNameLst>
                                      </p:cBhvr>
                                      <p:to>
                                        <a:srgbClr val="FFFF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Populations</a:t>
            </a:r>
          </a:p>
        </p:txBody>
      </p:sp>
      <p:sp>
        <p:nvSpPr>
          <p:cNvPr id="3" name="Content Placeholder 2"/>
          <p:cNvSpPr>
            <a:spLocks noGrp="1"/>
          </p:cNvSpPr>
          <p:nvPr>
            <p:ph idx="1"/>
          </p:nvPr>
        </p:nvSpPr>
        <p:spPr/>
        <p:txBody>
          <a:bodyPr/>
          <a:lstStyle/>
          <a:p>
            <a:r>
              <a:rPr lang="en-US" dirty="0"/>
              <a:t>A group of individuals capable of reproducing (a species) that occupy the same place and time.</a:t>
            </a:r>
          </a:p>
          <a:p>
            <a:r>
              <a:rPr lang="en-US" dirty="0"/>
              <a:t>IMPORTANT for understanding evolution (genetic change in a group of organism over time).</a:t>
            </a:r>
          </a:p>
        </p:txBody>
      </p:sp>
    </p:spTree>
    <p:extLst>
      <p:ext uri="{BB962C8B-B14F-4D97-AF65-F5344CB8AC3E}">
        <p14:creationId xmlns:p14="http://schemas.microsoft.com/office/powerpoint/2010/main" val="29026584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noFill/>
        </p:spPr>
        <p:txBody>
          <a:bodyPr>
            <a:normAutofit fontScale="90000"/>
          </a:bodyPr>
          <a:lstStyle/>
          <a:p>
            <a:r>
              <a:rPr lang="en-US">
                <a:latin typeface="Helvetica" charset="0"/>
                <a:ea typeface="ＭＳ Ｐゴシック" charset="0"/>
                <a:cs typeface="ＭＳ Ｐゴシック" charset="0"/>
              </a:rPr>
              <a:t>Viruses are in a class by themselves</a:t>
            </a:r>
          </a:p>
        </p:txBody>
      </p:sp>
      <p:sp>
        <p:nvSpPr>
          <p:cNvPr id="24579" name="Rectangle 3"/>
          <p:cNvSpPr>
            <a:spLocks noGrp="1" noChangeArrowheads="1"/>
          </p:cNvSpPr>
          <p:nvPr>
            <p:ph type="body" idx="1"/>
          </p:nvPr>
        </p:nvSpPr>
        <p:spPr>
          <a:noFill/>
        </p:spPr>
        <p:txBody>
          <a:bodyPr>
            <a:normAutofit/>
          </a:bodyPr>
          <a:lstStyle/>
          <a:p>
            <a:r>
              <a:rPr lang="en-US" sz="2400" dirty="0">
                <a:latin typeface="Helvetica" charset="0"/>
                <a:ea typeface="ＭＳ Ｐゴシック" charset="0"/>
                <a:cs typeface="ＭＳ Ｐゴシック" charset="0"/>
              </a:rPr>
              <a:t>Viruses are neither prokaryotic nor eukaryotic.</a:t>
            </a:r>
          </a:p>
          <a:p>
            <a:r>
              <a:rPr lang="en-US" sz="2400" dirty="0">
                <a:latin typeface="Helvetica" charset="0"/>
                <a:ea typeface="ＭＳ Ｐゴシック" charset="0"/>
                <a:cs typeface="ＭＳ Ｐゴシック" charset="0"/>
              </a:rPr>
              <a:t>They are not considered </a:t>
            </a:r>
            <a:r>
              <a:rPr lang="ja-JP" altLang="en-US" sz="2400" dirty="0">
                <a:latin typeface="Helvetica" charset="0"/>
                <a:ea typeface="ＭＳ Ｐゴシック" charset="0"/>
                <a:cs typeface="ＭＳ Ｐゴシック" charset="0"/>
              </a:rPr>
              <a:t>“</a:t>
            </a:r>
            <a:r>
              <a:rPr lang="en-US" sz="2400" dirty="0">
                <a:latin typeface="Helvetica" charset="0"/>
                <a:ea typeface="ＭＳ Ｐゴシック" charset="0"/>
                <a:cs typeface="ＭＳ Ｐゴシック" charset="0"/>
              </a:rPr>
              <a:t>true cells</a:t>
            </a:r>
            <a:r>
              <a:rPr lang="ja-JP" altLang="en-US" sz="2400" dirty="0">
                <a:latin typeface="Helvetica" charset="0"/>
                <a:ea typeface="ＭＳ Ｐゴシック" charset="0"/>
                <a:cs typeface="ＭＳ Ｐゴシック" charset="0"/>
              </a:rPr>
              <a:t>”</a:t>
            </a:r>
            <a:r>
              <a:rPr lang="en-US" sz="2400" dirty="0">
                <a:latin typeface="Helvetica" charset="0"/>
                <a:ea typeface="ＭＳ Ｐゴシック" charset="0"/>
                <a:cs typeface="ＭＳ Ｐゴシック" charset="0"/>
              </a:rPr>
              <a:t> nor living by most scientists.</a:t>
            </a:r>
          </a:p>
          <a:p>
            <a:r>
              <a:rPr lang="en-US" sz="2400" dirty="0">
                <a:latin typeface="Helvetica" charset="0"/>
                <a:ea typeface="ＭＳ Ｐゴシック" charset="0"/>
                <a:cs typeface="ＭＳ Ｐゴシック" charset="0"/>
              </a:rPr>
              <a:t>They are much simpler then even the simplest cells.</a:t>
            </a:r>
          </a:p>
          <a:p>
            <a:r>
              <a:rPr lang="en-US" sz="2400" dirty="0">
                <a:latin typeface="Helvetica" charset="0"/>
                <a:ea typeface="ＭＳ Ｐゴシック" charset="0"/>
                <a:cs typeface="ＭＳ Ｐゴシック" charset="0"/>
              </a:rPr>
              <a:t>we consider them </a:t>
            </a:r>
            <a:r>
              <a:rPr lang="ja-JP" altLang="en-US" sz="2400" dirty="0">
                <a:latin typeface="Helvetica" charset="0"/>
                <a:ea typeface="ＭＳ Ｐゴシック" charset="0"/>
                <a:cs typeface="ＭＳ Ｐゴシック" charset="0"/>
              </a:rPr>
              <a:t>“</a:t>
            </a:r>
            <a:r>
              <a:rPr lang="en-US" sz="2400" dirty="0">
                <a:latin typeface="Helvetica" charset="0"/>
                <a:ea typeface="ＭＳ Ｐゴシック" charset="0"/>
                <a:cs typeface="ＭＳ Ｐゴシック" charset="0"/>
              </a:rPr>
              <a:t>microorganisms</a:t>
            </a:r>
            <a:r>
              <a:rPr lang="ja-JP" altLang="en-US" sz="2400" dirty="0">
                <a:latin typeface="Helvetica" charset="0"/>
                <a:ea typeface="ＭＳ Ｐゴシック" charset="0"/>
                <a:cs typeface="ＭＳ Ｐゴシック" charset="0"/>
              </a:rPr>
              <a:t>”</a:t>
            </a:r>
            <a:r>
              <a:rPr lang="en-US" sz="2400" dirty="0">
                <a:latin typeface="Helvetica" charset="0"/>
                <a:ea typeface="ＭＳ Ｐゴシック" charset="0"/>
                <a:cs typeface="ＭＳ Ｐゴシック" charset="0"/>
              </a:rPr>
              <a:t> due to their infectious nature.</a:t>
            </a:r>
          </a:p>
        </p:txBody>
      </p:sp>
      <p:pic>
        <p:nvPicPr>
          <p:cNvPr id="188420" name="Picture 5" descr="C:\My Documents\My Pictures\Friday, April 27, 2001\Ebol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6456" y="3958028"/>
            <a:ext cx="3486150" cy="2316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8421" name="Picture 6" descr="C:\My Documents\My Pictures\Friday, April 27, 2001\influenzaA.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6700"/>
            <a:ext cx="3105150" cy="278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17833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4579">
                                            <p:txEl>
                                              <p:pRg st="0" end="0"/>
                                            </p:txEl>
                                          </p:spTgt>
                                        </p:tgtEl>
                                        <p:attrNameLst>
                                          <p:attrName>ppt_c</p:attrName>
                                        </p:attrNameLst>
                                      </p:cBhvr>
                                      <p:to>
                                        <a:schemeClr val="folHlink"/>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4579">
                                            <p:txEl>
                                              <p:pRg st="1" end="1"/>
                                            </p:txEl>
                                          </p:spTgt>
                                        </p:tgtEl>
                                        <p:attrNameLst>
                                          <p:attrName>ppt_c</p:attrName>
                                        </p:attrNameLst>
                                      </p:cBhvr>
                                      <p:to>
                                        <a:schemeClr val="folHlink"/>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anim calcmode="lin" valueType="num">
                                      <p:cBhvr additive="base">
                                        <p:cTn id="19" dur="500" fill="hold"/>
                                        <p:tgtEl>
                                          <p:spTgt spid="245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4579">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4579">
                                            <p:txEl>
                                              <p:pRg st="2" end="2"/>
                                            </p:txEl>
                                          </p:spTgt>
                                        </p:tgtEl>
                                        <p:attrNameLst>
                                          <p:attrName>ppt_c</p:attrName>
                                        </p:attrNameLst>
                                      </p:cBhvr>
                                      <p:to>
                                        <a:schemeClr val="folHlink"/>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79">
                                            <p:txEl>
                                              <p:pRg st="3" end="3"/>
                                            </p:txEl>
                                          </p:spTgt>
                                        </p:tgtEl>
                                        <p:attrNameLst>
                                          <p:attrName>style.visibility</p:attrName>
                                        </p:attrNameLst>
                                      </p:cBhvr>
                                      <p:to>
                                        <p:strVal val="visible"/>
                                      </p:to>
                                    </p:set>
                                    <p:anim calcmode="lin" valueType="num">
                                      <p:cBhvr additive="base">
                                        <p:cTn id="25" dur="500" fill="hold"/>
                                        <p:tgtEl>
                                          <p:spTgt spid="2457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4579">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4579">
                                            <p:txEl>
                                              <p:pRg st="3" end="3"/>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CD378-5BAC-3C47-88DB-BB77EDDB71D5}"/>
              </a:ext>
            </a:extLst>
          </p:cNvPr>
          <p:cNvSpPr>
            <a:spLocks noGrp="1"/>
          </p:cNvSpPr>
          <p:nvPr>
            <p:ph type="title"/>
          </p:nvPr>
        </p:nvSpPr>
        <p:spPr/>
        <p:txBody>
          <a:bodyPr/>
          <a:lstStyle/>
          <a:p>
            <a:r>
              <a:rPr lang="en-US" dirty="0"/>
              <a:t>Things I want to add/remove</a:t>
            </a:r>
          </a:p>
        </p:txBody>
      </p:sp>
      <p:sp>
        <p:nvSpPr>
          <p:cNvPr id="3" name="Content Placeholder 2">
            <a:extLst>
              <a:ext uri="{FF2B5EF4-FFF2-40B4-BE49-F238E27FC236}">
                <a16:creationId xmlns:a16="http://schemas.microsoft.com/office/drawing/2014/main" id="{AC8C23F5-EAFB-224E-9B79-FFBA07E60757}"/>
              </a:ext>
            </a:extLst>
          </p:cNvPr>
          <p:cNvSpPr>
            <a:spLocks noGrp="1"/>
          </p:cNvSpPr>
          <p:nvPr>
            <p:ph idx="1"/>
          </p:nvPr>
        </p:nvSpPr>
        <p:spPr/>
        <p:txBody>
          <a:bodyPr>
            <a:normAutofit fontScale="85000" lnSpcReduction="10000"/>
          </a:bodyPr>
          <a:lstStyle/>
          <a:p>
            <a:r>
              <a:rPr lang="en-US" dirty="0"/>
              <a:t>Antigenic shift vs antigenic drift.  Shift occurring in flu when more than one strain combined to form new combo.  The 1918 pandemic and digging up bodies in Alaska to regrow strand in lab and added in 2009 flu vaccine during swine flu outbreak</a:t>
            </a:r>
          </a:p>
          <a:p>
            <a:r>
              <a:rPr lang="en-US" dirty="0"/>
              <a:t>Rabies infecting muscles then neuron and crawling up neuron to brain.  Werewolf stories/Vampires and ties to urban myth probably due to rabies outbreaks (Pod cast – this podcast will kill you)</a:t>
            </a:r>
          </a:p>
          <a:p>
            <a:r>
              <a:rPr lang="en-US" dirty="0"/>
              <a:t>The photo and explanation of an inducible gene and a </a:t>
            </a:r>
            <a:r>
              <a:rPr lang="en-US"/>
              <a:t>repressible gene.</a:t>
            </a:r>
          </a:p>
          <a:p>
            <a:endParaRPr lang="en-US" dirty="0"/>
          </a:p>
        </p:txBody>
      </p:sp>
    </p:spTree>
    <p:extLst>
      <p:ext uri="{BB962C8B-B14F-4D97-AF65-F5344CB8AC3E}">
        <p14:creationId xmlns:p14="http://schemas.microsoft.com/office/powerpoint/2010/main" val="2668277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Microbes</a:t>
            </a:r>
          </a:p>
        </p:txBody>
      </p:sp>
      <p:sp>
        <p:nvSpPr>
          <p:cNvPr id="3" name="Content Placeholder 2"/>
          <p:cNvSpPr>
            <a:spLocks noGrp="1"/>
          </p:cNvSpPr>
          <p:nvPr>
            <p:ph idx="1"/>
          </p:nvPr>
        </p:nvSpPr>
        <p:spPr/>
        <p:txBody>
          <a:bodyPr/>
          <a:lstStyle/>
          <a:p>
            <a:r>
              <a:rPr lang="en-US" dirty="0"/>
              <a:t>2) </a:t>
            </a:r>
            <a:r>
              <a:rPr lang="en-US" dirty="0">
                <a:solidFill>
                  <a:srgbClr val="FF0000"/>
                </a:solidFill>
              </a:rPr>
              <a:t>Archaea</a:t>
            </a:r>
          </a:p>
          <a:p>
            <a:r>
              <a:rPr lang="en-US" dirty="0"/>
              <a:t>Like bacteria, but different (more to come!)</a:t>
            </a:r>
          </a:p>
          <a:p>
            <a:r>
              <a:rPr lang="en-US" dirty="0"/>
              <a:t>Life’s extremes (Hydrothermal vents)</a:t>
            </a:r>
          </a:p>
          <a:p>
            <a:r>
              <a:rPr lang="en-US" dirty="0"/>
              <a:t>Not known to cause disease</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9906" y="3821432"/>
            <a:ext cx="3724093" cy="30365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1328581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Microbes</a:t>
            </a:r>
          </a:p>
        </p:txBody>
      </p:sp>
      <p:sp>
        <p:nvSpPr>
          <p:cNvPr id="3" name="Content Placeholder 2"/>
          <p:cNvSpPr>
            <a:spLocks noGrp="1"/>
          </p:cNvSpPr>
          <p:nvPr>
            <p:ph idx="1"/>
          </p:nvPr>
        </p:nvSpPr>
        <p:spPr/>
        <p:txBody>
          <a:bodyPr/>
          <a:lstStyle/>
          <a:p>
            <a:r>
              <a:rPr lang="en-US" dirty="0"/>
              <a:t>3) </a:t>
            </a:r>
            <a:r>
              <a:rPr lang="en-US" dirty="0">
                <a:solidFill>
                  <a:srgbClr val="FF0000"/>
                </a:solidFill>
              </a:rPr>
              <a:t>________</a:t>
            </a:r>
            <a:r>
              <a:rPr lang="en-US" dirty="0"/>
              <a:t> (technically not a single “group”</a:t>
            </a:r>
          </a:p>
          <a:p>
            <a:r>
              <a:rPr lang="en-US" dirty="0"/>
              <a:t>Mostly single-celled organisms with a nucleus</a:t>
            </a:r>
          </a:p>
        </p:txBody>
      </p:sp>
      <p:pic>
        <p:nvPicPr>
          <p:cNvPr id="4" name="Picture 3">
            <a:extLst>
              <a:ext uri="{FF2B5EF4-FFF2-40B4-BE49-F238E27FC236}">
                <a16:creationId xmlns:a16="http://schemas.microsoft.com/office/drawing/2014/main" id="{01CE3ACB-3E2F-1B47-9AB5-E66CAF0781EA}"/>
              </a:ext>
            </a:extLst>
          </p:cNvPr>
          <p:cNvPicPr>
            <a:picLocks noChangeAspect="1"/>
          </p:cNvPicPr>
          <p:nvPr/>
        </p:nvPicPr>
        <p:blipFill>
          <a:blip r:embed="rId2"/>
          <a:stretch>
            <a:fillRect/>
          </a:stretch>
        </p:blipFill>
        <p:spPr>
          <a:xfrm>
            <a:off x="1258734" y="2902360"/>
            <a:ext cx="3777840" cy="3510382"/>
          </a:xfrm>
          <a:prstGeom prst="rect">
            <a:avLst/>
          </a:prstGeom>
        </p:spPr>
      </p:pic>
    </p:spTree>
    <p:extLst>
      <p:ext uri="{BB962C8B-B14F-4D97-AF65-F5344CB8AC3E}">
        <p14:creationId xmlns:p14="http://schemas.microsoft.com/office/powerpoint/2010/main" val="17028014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_REMOVE" val="ToBeErased"/>
</p:tagLst>
</file>

<file path=ppt/tags/tag10.xml><?xml version="1.0" encoding="utf-8"?>
<p:tagLst xmlns:a="http://schemas.openxmlformats.org/drawingml/2006/main" xmlns:r="http://schemas.openxmlformats.org/officeDocument/2006/relationships" xmlns:p="http://schemas.openxmlformats.org/presentationml/2006/main">
  <p:tag name="RNR_REMOVE" val="ToBeErased"/>
</p:tagLst>
</file>

<file path=ppt/tags/tag11.xml><?xml version="1.0" encoding="utf-8"?>
<p:tagLst xmlns:a="http://schemas.openxmlformats.org/drawingml/2006/main" xmlns:r="http://schemas.openxmlformats.org/officeDocument/2006/relationships" xmlns:p="http://schemas.openxmlformats.org/presentationml/2006/main">
  <p:tag name="RNR_REMOVE" val="ToBeErased"/>
</p:tagLst>
</file>

<file path=ppt/tags/tag12.xml><?xml version="1.0" encoding="utf-8"?>
<p:tagLst xmlns:a="http://schemas.openxmlformats.org/drawingml/2006/main" xmlns:r="http://schemas.openxmlformats.org/officeDocument/2006/relationships" xmlns:p="http://schemas.openxmlformats.org/presentationml/2006/main">
  <p:tag name="RNR_REMOVE" val="ToBeErased"/>
</p:tagLst>
</file>

<file path=ppt/tags/tag13.xml><?xml version="1.0" encoding="utf-8"?>
<p:tagLst xmlns:a="http://schemas.openxmlformats.org/drawingml/2006/main" xmlns:r="http://schemas.openxmlformats.org/officeDocument/2006/relationships" xmlns:p="http://schemas.openxmlformats.org/presentationml/2006/main">
  <p:tag name="RNR_REMOVE" val="ToBeErased"/>
</p:tagLst>
</file>

<file path=ppt/tags/tag14.xml><?xml version="1.0" encoding="utf-8"?>
<p:tagLst xmlns:a="http://schemas.openxmlformats.org/drawingml/2006/main" xmlns:r="http://schemas.openxmlformats.org/officeDocument/2006/relationships" xmlns:p="http://schemas.openxmlformats.org/presentationml/2006/main">
  <p:tag name="RNR_REMOVE" val="ToBeErased"/>
</p:tagLst>
</file>

<file path=ppt/tags/tag15.xml><?xml version="1.0" encoding="utf-8"?>
<p:tagLst xmlns:a="http://schemas.openxmlformats.org/drawingml/2006/main" xmlns:r="http://schemas.openxmlformats.org/officeDocument/2006/relationships" xmlns:p="http://schemas.openxmlformats.org/presentationml/2006/main">
  <p:tag name="RNR_REMOVE" val="ToBeErased"/>
</p:tagLst>
</file>

<file path=ppt/tags/tag16.xml><?xml version="1.0" encoding="utf-8"?>
<p:tagLst xmlns:a="http://schemas.openxmlformats.org/drawingml/2006/main" xmlns:r="http://schemas.openxmlformats.org/officeDocument/2006/relationships" xmlns:p="http://schemas.openxmlformats.org/presentationml/2006/main">
  <p:tag name="RNR_REMOVE" val="ToBeErased"/>
</p:tagLst>
</file>

<file path=ppt/tags/tag17.xml><?xml version="1.0" encoding="utf-8"?>
<p:tagLst xmlns:a="http://schemas.openxmlformats.org/drawingml/2006/main" xmlns:r="http://schemas.openxmlformats.org/officeDocument/2006/relationships" xmlns:p="http://schemas.openxmlformats.org/presentationml/2006/main">
  <p:tag name="RNR_REMOVE" val="ToBeErased"/>
</p:tagLst>
</file>

<file path=ppt/tags/tag18.xml><?xml version="1.0" encoding="utf-8"?>
<p:tagLst xmlns:a="http://schemas.openxmlformats.org/drawingml/2006/main" xmlns:r="http://schemas.openxmlformats.org/officeDocument/2006/relationships" xmlns:p="http://schemas.openxmlformats.org/presentationml/2006/main">
  <p:tag name="RNR_REMOVE" val="ToBeErased"/>
</p:tagLst>
</file>

<file path=ppt/tags/tag19.xml><?xml version="1.0" encoding="utf-8"?>
<p:tagLst xmlns:a="http://schemas.openxmlformats.org/drawingml/2006/main" xmlns:r="http://schemas.openxmlformats.org/officeDocument/2006/relationships" xmlns:p="http://schemas.openxmlformats.org/presentationml/2006/main">
  <p:tag name="RNR_REMOVE" val="ToBeErased"/>
</p:tagLst>
</file>

<file path=ppt/tags/tag2.xml><?xml version="1.0" encoding="utf-8"?>
<p:tagLst xmlns:a="http://schemas.openxmlformats.org/drawingml/2006/main" xmlns:r="http://schemas.openxmlformats.org/officeDocument/2006/relationships" xmlns:p="http://schemas.openxmlformats.org/presentationml/2006/main">
  <p:tag name="RNR_REMOVE" val="ToBeErased"/>
</p:tagLst>
</file>

<file path=ppt/tags/tag20.xml><?xml version="1.0" encoding="utf-8"?>
<p:tagLst xmlns:a="http://schemas.openxmlformats.org/drawingml/2006/main" xmlns:r="http://schemas.openxmlformats.org/officeDocument/2006/relationships" xmlns:p="http://schemas.openxmlformats.org/presentationml/2006/main">
  <p:tag name="RNR_REMOVE" val="ToBeErased"/>
</p:tagLst>
</file>

<file path=ppt/tags/tag21.xml><?xml version="1.0" encoding="utf-8"?>
<p:tagLst xmlns:a="http://schemas.openxmlformats.org/drawingml/2006/main" xmlns:r="http://schemas.openxmlformats.org/officeDocument/2006/relationships" xmlns:p="http://schemas.openxmlformats.org/presentationml/2006/main">
  <p:tag name="RNR_REMOVE" val="ToBeErased"/>
</p:tagLst>
</file>

<file path=ppt/tags/tag22.xml><?xml version="1.0" encoding="utf-8"?>
<p:tagLst xmlns:a="http://schemas.openxmlformats.org/drawingml/2006/main" xmlns:r="http://schemas.openxmlformats.org/officeDocument/2006/relationships" xmlns:p="http://schemas.openxmlformats.org/presentationml/2006/main">
  <p:tag name="RNR_REMOVE" val="ToBeErased"/>
</p:tagLst>
</file>

<file path=ppt/tags/tag23.xml><?xml version="1.0" encoding="utf-8"?>
<p:tagLst xmlns:a="http://schemas.openxmlformats.org/drawingml/2006/main" xmlns:r="http://schemas.openxmlformats.org/officeDocument/2006/relationships" xmlns:p="http://schemas.openxmlformats.org/presentationml/2006/main">
  <p:tag name="RNR_REMOVE" val="ToBeErased"/>
</p:tagLst>
</file>

<file path=ppt/tags/tag24.xml><?xml version="1.0" encoding="utf-8"?>
<p:tagLst xmlns:a="http://schemas.openxmlformats.org/drawingml/2006/main" xmlns:r="http://schemas.openxmlformats.org/officeDocument/2006/relationships" xmlns:p="http://schemas.openxmlformats.org/presentationml/2006/main">
  <p:tag name="RNR_REMOVE" val="ToBeErased"/>
</p:tagLst>
</file>

<file path=ppt/tags/tag25.xml><?xml version="1.0" encoding="utf-8"?>
<p:tagLst xmlns:a="http://schemas.openxmlformats.org/drawingml/2006/main" xmlns:r="http://schemas.openxmlformats.org/officeDocument/2006/relationships" xmlns:p="http://schemas.openxmlformats.org/presentationml/2006/main">
  <p:tag name="RNR_REMOVE" val="ToBeErased"/>
</p:tagLst>
</file>

<file path=ppt/tags/tag26.xml><?xml version="1.0" encoding="utf-8"?>
<p:tagLst xmlns:a="http://schemas.openxmlformats.org/drawingml/2006/main" xmlns:r="http://schemas.openxmlformats.org/officeDocument/2006/relationships" xmlns:p="http://schemas.openxmlformats.org/presentationml/2006/main">
  <p:tag name="RNR_REMOVE" val="ToBeErased"/>
</p:tagLst>
</file>

<file path=ppt/tags/tag27.xml><?xml version="1.0" encoding="utf-8"?>
<p:tagLst xmlns:a="http://schemas.openxmlformats.org/drawingml/2006/main" xmlns:r="http://schemas.openxmlformats.org/officeDocument/2006/relationships" xmlns:p="http://schemas.openxmlformats.org/presentationml/2006/main">
  <p:tag name="RNR_REMOVE" val="ToBeErased"/>
</p:tagLst>
</file>

<file path=ppt/tags/tag3.xml><?xml version="1.0" encoding="utf-8"?>
<p:tagLst xmlns:a="http://schemas.openxmlformats.org/drawingml/2006/main" xmlns:r="http://schemas.openxmlformats.org/officeDocument/2006/relationships" xmlns:p="http://schemas.openxmlformats.org/presentationml/2006/main">
  <p:tag name="RNR_REMOVE" val="ToBeErased"/>
</p:tagLst>
</file>

<file path=ppt/tags/tag4.xml><?xml version="1.0" encoding="utf-8"?>
<p:tagLst xmlns:a="http://schemas.openxmlformats.org/drawingml/2006/main" xmlns:r="http://schemas.openxmlformats.org/officeDocument/2006/relationships" xmlns:p="http://schemas.openxmlformats.org/presentationml/2006/main">
  <p:tag name="RNR_REMOVE" val="ToBeErased"/>
</p:tagLst>
</file>

<file path=ppt/tags/tag5.xml><?xml version="1.0" encoding="utf-8"?>
<p:tagLst xmlns:a="http://schemas.openxmlformats.org/drawingml/2006/main" xmlns:r="http://schemas.openxmlformats.org/officeDocument/2006/relationships" xmlns:p="http://schemas.openxmlformats.org/presentationml/2006/main">
  <p:tag name="RNR_REMOVE" val="ToBeErased"/>
</p:tagLst>
</file>

<file path=ppt/tags/tag6.xml><?xml version="1.0" encoding="utf-8"?>
<p:tagLst xmlns:a="http://schemas.openxmlformats.org/drawingml/2006/main" xmlns:r="http://schemas.openxmlformats.org/officeDocument/2006/relationships" xmlns:p="http://schemas.openxmlformats.org/presentationml/2006/main">
  <p:tag name="RNR_REMOVE" val="ToBeErased"/>
</p:tagLst>
</file>

<file path=ppt/tags/tag7.xml><?xml version="1.0" encoding="utf-8"?>
<p:tagLst xmlns:a="http://schemas.openxmlformats.org/drawingml/2006/main" xmlns:r="http://schemas.openxmlformats.org/officeDocument/2006/relationships" xmlns:p="http://schemas.openxmlformats.org/presentationml/2006/main">
  <p:tag name="RNR_REMOVE" val="ToBeErased"/>
</p:tagLst>
</file>

<file path=ppt/tags/tag8.xml><?xml version="1.0" encoding="utf-8"?>
<p:tagLst xmlns:a="http://schemas.openxmlformats.org/drawingml/2006/main" xmlns:r="http://schemas.openxmlformats.org/officeDocument/2006/relationships" xmlns:p="http://schemas.openxmlformats.org/presentationml/2006/main">
  <p:tag name="RNR_REMOVE" val="ToBeErased"/>
</p:tagLst>
</file>

<file path=ppt/tags/tag9.xml><?xml version="1.0" encoding="utf-8"?>
<p:tagLst xmlns:a="http://schemas.openxmlformats.org/drawingml/2006/main" xmlns:r="http://schemas.openxmlformats.org/officeDocument/2006/relationships" xmlns:p="http://schemas.openxmlformats.org/presentationml/2006/main">
  <p:tag name="RNR_REMOVE" val="ToBeErased"/>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919</TotalTime>
  <Words>3131</Words>
  <Application>Microsoft Macintosh PowerPoint</Application>
  <PresentationFormat>On-screen Show (4:3)</PresentationFormat>
  <Paragraphs>408</Paragraphs>
  <Slides>76</Slides>
  <Notes>18</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76</vt:i4>
      </vt:variant>
    </vt:vector>
  </HeadingPairs>
  <TitlesOfParts>
    <vt:vector size="83" baseType="lpstr">
      <vt:lpstr>Arial</vt:lpstr>
      <vt:lpstr>Calibri</vt:lpstr>
      <vt:lpstr>Helvetica</vt:lpstr>
      <vt:lpstr>Verdana</vt:lpstr>
      <vt:lpstr>Wingdings</vt:lpstr>
      <vt:lpstr>Office Theme</vt:lpstr>
      <vt:lpstr>Bitmap Image</vt:lpstr>
      <vt:lpstr>Welcome to Micro 22</vt:lpstr>
      <vt:lpstr>Some Basics….</vt:lpstr>
      <vt:lpstr>Student A</vt:lpstr>
      <vt:lpstr>What is Microbiology?</vt:lpstr>
      <vt:lpstr>Microorganisms (or Microbes)</vt:lpstr>
      <vt:lpstr>Are microbes good or bad?</vt:lpstr>
      <vt:lpstr>Types of Microbes</vt:lpstr>
      <vt:lpstr>Types of Microbes</vt:lpstr>
      <vt:lpstr>Types of Microbes</vt:lpstr>
      <vt:lpstr>Types of Microbes</vt:lpstr>
      <vt:lpstr>Types of Microbes</vt:lpstr>
      <vt:lpstr>PowerPoint Presentation</vt:lpstr>
      <vt:lpstr>Field of Microbiology</vt:lpstr>
      <vt:lpstr>Some terms we use…</vt:lpstr>
      <vt:lpstr>More Terms!....</vt:lpstr>
      <vt:lpstr>And yet, even more terms!</vt:lpstr>
      <vt:lpstr>Changes in our understanding….</vt:lpstr>
      <vt:lpstr>Symbiosis</vt:lpstr>
      <vt:lpstr>Normal Flora</vt:lpstr>
      <vt:lpstr>Normal Microbiota and the host (you!)</vt:lpstr>
      <vt:lpstr>Opportunistic Microbes</vt:lpstr>
      <vt:lpstr>Classifying Infectious Diseases</vt:lpstr>
      <vt:lpstr>Occurrence of Disease</vt:lpstr>
      <vt:lpstr>PowerPoint Presentation</vt:lpstr>
      <vt:lpstr>Occurrence of Disease</vt:lpstr>
      <vt:lpstr>Occurrence….</vt:lpstr>
      <vt:lpstr>Severity or Duration of a Disease</vt:lpstr>
      <vt:lpstr>Extent of Host Involvement</vt:lpstr>
      <vt:lpstr>Extent of Host Involvement</vt:lpstr>
      <vt:lpstr>Predisposing Factors</vt:lpstr>
      <vt:lpstr>Course of disease</vt:lpstr>
      <vt:lpstr>Course of Disease</vt:lpstr>
      <vt:lpstr>PowerPoint Presentation</vt:lpstr>
      <vt:lpstr>Course of Disease</vt:lpstr>
      <vt:lpstr>Course of Disease</vt:lpstr>
      <vt:lpstr>Course of disease</vt:lpstr>
      <vt:lpstr>Spread of infection</vt:lpstr>
      <vt:lpstr>PowerPoint Presentation</vt:lpstr>
      <vt:lpstr>Transmission of Pathogens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____________ infections</vt:lpstr>
      <vt:lpstr>Nosocomial</vt:lpstr>
      <vt:lpstr>Nosocomial</vt:lpstr>
      <vt:lpstr>Nosocomial</vt:lpstr>
      <vt:lpstr>PowerPoint Presentation</vt:lpstr>
      <vt:lpstr>Common Causes of Nosocomial Infections</vt:lpstr>
      <vt:lpstr>Ways to prevent Nosocomial infections…</vt:lpstr>
      <vt:lpstr>Emerging Infectious Diseases</vt:lpstr>
      <vt:lpstr>______________</vt:lpstr>
      <vt:lpstr>CDC (Centers for Disease Control and Prevention), Atlanta, GA</vt:lpstr>
      <vt:lpstr>PowerPoint Presentation</vt:lpstr>
      <vt:lpstr>Centers for Disease Control  and Prevention (CDC)</vt:lpstr>
      <vt:lpstr>PowerPoint Presentation</vt:lpstr>
      <vt:lpstr>Microbial world defined by cell type      </vt:lpstr>
      <vt:lpstr>Prokaryotic vs. Eukaryotic</vt:lpstr>
      <vt:lpstr>cell membrane, cell wall, capsule</vt:lpstr>
      <vt:lpstr>Endosymbiotic theory</vt:lpstr>
      <vt:lpstr>Viruses and Prions</vt:lpstr>
      <vt:lpstr>Classifying Organisms</vt:lpstr>
      <vt:lpstr>Criterion 2: Modes of nutrition</vt:lpstr>
      <vt:lpstr>Nutritional Modes</vt:lpstr>
      <vt:lpstr>   Carl Linneaus</vt:lpstr>
      <vt:lpstr>Figure 10.1</vt:lpstr>
      <vt:lpstr>The Species Concept </vt:lpstr>
      <vt:lpstr> Genus</vt:lpstr>
      <vt:lpstr>Some abbreviations</vt:lpstr>
      <vt:lpstr>Subspecific levels of classification</vt:lpstr>
      <vt:lpstr>Populations</vt:lpstr>
      <vt:lpstr>Viruses are in a class by themselves</vt:lpstr>
      <vt:lpstr>Things I want to add/remove</vt:lpstr>
    </vt:vector>
  </TitlesOfParts>
  <Company>Mt. SAC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Micro 22</dc:title>
  <dc:creator>Tim Revell</dc:creator>
  <cp:lastModifiedBy>Revell, Timothy</cp:lastModifiedBy>
  <cp:revision>52</cp:revision>
  <dcterms:created xsi:type="dcterms:W3CDTF">2013-01-05T03:40:16Z</dcterms:created>
  <dcterms:modified xsi:type="dcterms:W3CDTF">2023-08-29T04:17:40Z</dcterms:modified>
</cp:coreProperties>
</file>