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80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34"/>
  </p:normalViewPr>
  <p:slideViewPr>
    <p:cSldViewPr snapToGrid="0" snapToObjects="1">
      <p:cViewPr varScale="1">
        <p:scale>
          <a:sx n="95" d="100"/>
          <a:sy n="95" d="100"/>
        </p:scale>
        <p:origin x="8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0F70A-1B86-1A4D-9264-B996F149BDE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06071-D5F1-5E4B-B38A-C60840EE5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7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1C38F22-AFEE-0A43-ADD0-4B32F858F312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Stopped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 slide 22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4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7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7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3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7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1A7-4391-8243-BA28-A6F6354ED709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E0DE-9187-014A-B21F-AE9CAB04F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4b. Innate (nonspecific) Immunity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7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D. Stomach acid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HCl at pH 1-2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kills many, but not all pathogens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03" y="3014663"/>
            <a:ext cx="37338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937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Physical factors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536" y="1600200"/>
            <a:ext cx="768352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Mucous membranes</a:t>
            </a:r>
          </a:p>
          <a:p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Ciliary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escalator: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Microbes trapped in mucus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are transported away from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lungs.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Lacrimal apparatus: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Washes eye.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Saliva: Washes microbes off.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Urine: Flows out.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Vaginal secretions: Flow out.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8" name="Picture 4" descr="16-03_LacrimalApparatus_L.jpg                                  0036483AMacintosh HD                   BC93A1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58" y="1801038"/>
            <a:ext cx="3426600" cy="34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9803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39700" y="63500"/>
            <a:ext cx="8683625" cy="836613"/>
          </a:xfrm>
        </p:spPr>
        <p:txBody>
          <a:bodyPr lIns="91440" tIns="45720" rIns="91440" bIns="45720"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Chemical Factors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9700" y="1295400"/>
            <a:ext cx="8683625" cy="5210175"/>
          </a:xfrm>
        </p:spPr>
        <p:txBody>
          <a:bodyPr lIns="91440" tIns="45720" rIns="91440" bIns="45720"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Fungistatic fatty acid in sebum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Low pH (3–5) of skin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Lysozyme in perspiration, tears, saliva, and urine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Low pH (1.2–3.0) of gastric juice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Low pH (3–5) of vaginal secretions</a:t>
            </a:r>
          </a:p>
        </p:txBody>
      </p:sp>
    </p:spTree>
    <p:extLst>
      <p:ext uri="{BB962C8B-B14F-4D97-AF65-F5344CB8AC3E}">
        <p14:creationId xmlns:p14="http://schemas.microsoft.com/office/powerpoint/2010/main" val="40548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" y="382588"/>
            <a:ext cx="8683625" cy="684212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Normal Microbiota and Innate Immunity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9700" y="1279525"/>
            <a:ext cx="8683625" cy="5210175"/>
          </a:xfrm>
        </p:spPr>
        <p:txBody>
          <a:bodyPr lIns="91440" tIns="45720" rIns="91440" bIns="45720"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Microbial antagonism/competitive exclusion: Normal microbiota compete with pathogens or alter the environment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Commensal microbiota: One organism (microbe) benefits and the other (host) is unharmed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May be opportunistic pathogens</a:t>
            </a:r>
          </a:p>
        </p:txBody>
      </p:sp>
    </p:spTree>
    <p:extLst>
      <p:ext uri="{BB962C8B-B14F-4D97-AF65-F5344CB8AC3E}">
        <p14:creationId xmlns:p14="http://schemas.microsoft.com/office/powerpoint/2010/main" val="3673251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8" name="Picture 4" descr="16-01_BodyDefenses_2_L.jpg                                     0036483AMacintosh HD                   BC93A1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27782"/>
            <a:ext cx="8528050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79855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Mammalian Blood Composition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371600"/>
            <a:ext cx="3810000" cy="4114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_______ Elements (45%)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Erythrocytes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Leukocytes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Thrombocytes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3810000" cy="3767138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________ (55%)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Water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Ions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Plasma Proteins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Nutrients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Waste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Gases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Hormones</a:t>
            </a:r>
          </a:p>
        </p:txBody>
      </p:sp>
      <p:pic>
        <p:nvPicPr>
          <p:cNvPr id="50181" name="Picture 9" descr="23-11-BloodComp-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05225"/>
            <a:ext cx="4114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2954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Plasma</a:t>
            </a:r>
          </a:p>
        </p:txBody>
      </p:sp>
      <p:sp>
        <p:nvSpPr>
          <p:cNvPr id="7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1400" y="12954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Cellular</a:t>
            </a:r>
          </a:p>
        </p:txBody>
      </p:sp>
    </p:spTree>
    <p:extLst>
      <p:ext uri="{BB962C8B-B14F-4D97-AF65-F5344CB8AC3E}">
        <p14:creationId xmlns:p14="http://schemas.microsoft.com/office/powerpoint/2010/main" val="151588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Formed Elements in Blood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" r="59050" b="7338"/>
          <a:stretch>
            <a:fillRect/>
          </a:stretch>
        </p:blipFill>
        <p:spPr>
          <a:xfrm>
            <a:off x="228600" y="1417638"/>
            <a:ext cx="4495800" cy="4425950"/>
          </a:xfrm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46738" b="5479"/>
          <a:stretch>
            <a:fillRect/>
          </a:stretch>
        </p:blipFill>
        <p:spPr bwMode="auto">
          <a:xfrm>
            <a:off x="5190508" y="1147193"/>
            <a:ext cx="3667125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2066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761" r="31337" b="5876"/>
          <a:stretch>
            <a:fillRect/>
          </a:stretch>
        </p:blipFill>
        <p:spPr>
          <a:xfrm>
            <a:off x="2579688" y="533400"/>
            <a:ext cx="4964112" cy="6324600"/>
          </a:xfrm>
        </p:spPr>
      </p:pic>
    </p:spTree>
    <p:extLst>
      <p:ext uri="{BB962C8B-B14F-4D97-AF65-F5344CB8AC3E}">
        <p14:creationId xmlns:p14="http://schemas.microsoft.com/office/powerpoint/2010/main" val="3497767358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139700" y="1279525"/>
            <a:ext cx="8683625" cy="5210175"/>
          </a:xfrm>
        </p:spPr>
        <p:txBody>
          <a:bodyPr lIns="91440" tIns="45720" rIns="91440" bIns="45720"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Percentage of each type of white cell in a sample of 100 white blood cells</a:t>
            </a:r>
          </a:p>
        </p:txBody>
      </p:sp>
      <p:graphicFrame>
        <p:nvGraphicFramePr>
          <p:cNvPr id="184364" name="Group 44"/>
          <p:cNvGraphicFramePr>
            <a:graphicFrameLocks noGrp="1"/>
          </p:cNvGraphicFramePr>
          <p:nvPr/>
        </p:nvGraphicFramePr>
        <p:xfrm>
          <a:off x="530225" y="2778125"/>
          <a:ext cx="8075613" cy="2684464"/>
        </p:xfrm>
        <a:graphic>
          <a:graphicData uri="http://schemas.openxmlformats.org/drawingml/2006/table">
            <a:tbl>
              <a:tblPr/>
              <a:tblGrid>
                <a:gridCol w="402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Neutrophils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60–70%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Basophils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0.5–1%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Eosinophils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2–4%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Monocytes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3–8%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Lymphocytes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20–25%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839" name="Rectangle 24"/>
          <p:cNvSpPr>
            <a:spLocks noGrp="1" noChangeArrowheads="1"/>
          </p:cNvSpPr>
          <p:nvPr>
            <p:ph type="title"/>
          </p:nvPr>
        </p:nvSpPr>
        <p:spPr>
          <a:xfrm>
            <a:off x="119063" y="96838"/>
            <a:ext cx="8683625" cy="760412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Differential White Cell Count</a:t>
            </a:r>
          </a:p>
        </p:txBody>
      </p:sp>
    </p:spTree>
    <p:extLst>
      <p:ext uri="{BB962C8B-B14F-4D97-AF65-F5344CB8AC3E}">
        <p14:creationId xmlns:p14="http://schemas.microsoft.com/office/powerpoint/2010/main" val="429049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White Blood Cells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Neutrophils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Phagocytic (most abundant)</a:t>
            </a:r>
          </a:p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Basophils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Produce histamine</a:t>
            </a:r>
          </a:p>
          <a:p>
            <a:r>
              <a:rPr lang="en-US" dirty="0" err="1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Eosinophils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Toxic to parasites and some phagocytosis (worm infections)</a:t>
            </a:r>
          </a:p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Dendritic cells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Initiate adaptive immune response</a:t>
            </a:r>
          </a:p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Monocytes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Phagocytic as mature macrophages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Fixed macrophages in lungs, liver, and bronchi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Wandering macrophages roam tissues.</a:t>
            </a:r>
          </a:p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Lymphocytes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Involved in specific immunity.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0775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Chapter 16:  Innate (nonspecific) Immunity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190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Some terms:</a:t>
            </a:r>
          </a:p>
          <a:p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Susceptibility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Lack of immunity to a disease.</a:t>
            </a:r>
          </a:p>
          <a:p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Immunity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Ability to ward off disease.</a:t>
            </a:r>
          </a:p>
          <a:p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            immunity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Defenses against any pathogen.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Does not involve specific recognition of a microbe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 memory response</a:t>
            </a:r>
          </a:p>
          <a:p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               immunity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Specific response to a specific microbe once a microbe has breached the innate immunity defenses!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Slower to respond but develops memory</a:t>
            </a: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874452" y="2873333"/>
            <a:ext cx="16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Innate</a:t>
            </a: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874452" y="4135921"/>
            <a:ext cx="16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Adaptive</a:t>
            </a:r>
          </a:p>
        </p:txBody>
      </p:sp>
    </p:spTree>
    <p:extLst>
      <p:ext uri="{BB962C8B-B14F-4D97-AF65-F5344CB8AC3E}">
        <p14:creationId xmlns:p14="http://schemas.microsoft.com/office/powerpoint/2010/main" val="76838765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Figure 16.7</a:t>
            </a:r>
          </a:p>
        </p:txBody>
      </p:sp>
      <p:pic>
        <p:nvPicPr>
          <p:cNvPr id="39939" name="Content Placeholder 4" descr="figure_16_07_label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7" r="-12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215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80" name="Group 28"/>
          <p:cNvGraphicFramePr>
            <a:graphicFrameLocks noGrp="1"/>
          </p:cNvGraphicFramePr>
          <p:nvPr/>
        </p:nvGraphicFramePr>
        <p:xfrm>
          <a:off x="336550" y="1630363"/>
          <a:ext cx="8494713" cy="3706496"/>
        </p:xfrm>
        <a:graphic>
          <a:graphicData uri="http://schemas.openxmlformats.org/drawingml/2006/table">
            <a:tbl>
              <a:tblPr/>
              <a:tblGrid>
                <a:gridCol w="362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Inhibit adherence: M protein, capsules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Streptococcus pyogenes, S. pneumoniae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Kill phagocytes: Leukocidins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Staphylococcus aureus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Lyse phagocytes: Membrane attack complex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Listeria monocytogenes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Escape phagosome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Shigella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Rickettsia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Prevent phagosome-lysosome fusion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HIV,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Mycobacterium tuberculosis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Survive in phagolysosome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Coxiella burnettii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09" name="Rectangle 26"/>
          <p:cNvSpPr>
            <a:spLocks noGrp="1" noChangeArrowheads="1"/>
          </p:cNvSpPr>
          <p:nvPr>
            <p:ph type="title"/>
          </p:nvPr>
        </p:nvSpPr>
        <p:spPr>
          <a:xfrm>
            <a:off x="119063" y="98425"/>
            <a:ext cx="8683625" cy="760413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Microbial Evasion of Phagocytosis</a:t>
            </a:r>
          </a:p>
        </p:txBody>
      </p:sp>
    </p:spTree>
    <p:extLst>
      <p:ext uri="{BB962C8B-B14F-4D97-AF65-F5344CB8AC3E}">
        <p14:creationId xmlns:p14="http://schemas.microsoft.com/office/powerpoint/2010/main" val="62219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149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Inflammation</a:t>
            </a:r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785" r="42754" b="48500"/>
          <a:stretch>
            <a:fillRect/>
          </a:stretch>
        </p:blipFill>
        <p:spPr>
          <a:xfrm>
            <a:off x="2332612" y="916135"/>
            <a:ext cx="4768611" cy="6049730"/>
          </a:xfrm>
        </p:spPr>
      </p:pic>
    </p:spTree>
    <p:extLst>
      <p:ext uri="{BB962C8B-B14F-4D97-AF65-F5344CB8AC3E}">
        <p14:creationId xmlns:p14="http://schemas.microsoft.com/office/powerpoint/2010/main" val="520850364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Inflammation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49690" r="2319" b="5504"/>
          <a:stretch>
            <a:fillRect/>
          </a:stretch>
        </p:blipFill>
        <p:spPr bwMode="auto">
          <a:xfrm>
            <a:off x="1219200" y="1143000"/>
            <a:ext cx="67056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16-08cInflammation_L.jpg                                       0036483AMacintosh HD                   BC93A1CC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149350"/>
            <a:ext cx="8535987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78342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Inflammation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Redness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Pain	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Heat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Swelling (edema)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Acute-phase proteins activated (complement, cytokine, and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kinins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Vasodilation (histamine,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kinins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, prostaglandins, and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leukotrienes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Margination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and emigration of WBCs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Tissue repair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092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chemotaxis: phagocytes attracted to pathogen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22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31875"/>
            <a:ext cx="9131300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619163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Tissue Repair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2" name="Picture 4" descr="16-08dInflammation_L.jpg                                       0036483AMacintosh HD                   BC93A1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18381"/>
            <a:ext cx="8535987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91381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4" name="Picture 4" descr="figure_16_01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755775"/>
            <a:ext cx="85471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75324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120650" y="98425"/>
            <a:ext cx="8683625" cy="760413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Fever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9700" y="1279525"/>
            <a:ext cx="8683625" cy="5210175"/>
          </a:xfrm>
        </p:spPr>
        <p:txBody>
          <a:bodyPr lIns="91440" tIns="45720" rIns="91440" bIns="45720">
            <a:normAutofit fontScale="925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Abnormally high body temperature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Hypothalamus normally set at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37°C</a:t>
            </a:r>
          </a:p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Gram-negative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endotoxin cause phagocytes to release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interleukin–1 (IL–1)</a:t>
            </a:r>
          </a:p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Hypothalamus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releases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prostaglandins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that reset the hypothalamus to a high temperature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Body increases rate of metabolism and shivering which raise temperature</a:t>
            </a:r>
          </a:p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Vasodilation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and sweating: Body temperature falls (crisis)</a:t>
            </a:r>
          </a:p>
        </p:txBody>
      </p:sp>
    </p:spTree>
    <p:extLst>
      <p:ext uri="{BB962C8B-B14F-4D97-AF65-F5344CB8AC3E}">
        <p14:creationId xmlns:p14="http://schemas.microsoft.com/office/powerpoint/2010/main" val="4217820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Fever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moderate fever is beneficial to host defenses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speeds up body defenses; slows down growth of pathogens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Fever producing </a:t>
            </a:r>
            <a:r>
              <a:rPr lang="en-US" i="1" dirty="0" err="1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pyrogens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are produced by activated macrophages as well as bacteria, viruses, and other microbes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Stimulate hypothalamus to raise body temp.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Thus cell metabolism increases and blood vessels constrict keeping heat within </a:t>
            </a:r>
            <a:r>
              <a:rPr lang="en-US" sz="2000" dirty="0">
                <a:latin typeface="Helvetica" charset="0"/>
                <a:ea typeface="ＭＳ Ｐゴシック" charset="0"/>
              </a:rPr>
              <a:t>(cold skin/chills with fever)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But, above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105</a:t>
            </a:r>
            <a:r>
              <a:rPr lang="en-US" baseline="300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0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 F</a:t>
            </a:r>
            <a:r>
              <a:rPr lang="en-US" dirty="0">
                <a:latin typeface="Helvetica" charset="0"/>
                <a:ea typeface="ＭＳ Ｐゴシック" charset="0"/>
              </a:rPr>
              <a:t>, convulsions and death may result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Infants &gt;100</a:t>
            </a:r>
            <a:r>
              <a:rPr lang="en-US" baseline="30000" dirty="0">
                <a:latin typeface="Helvetica" charset="0"/>
                <a:ea typeface="ＭＳ Ｐゴシック" charset="0"/>
              </a:rPr>
              <a:t>0</a:t>
            </a:r>
            <a:r>
              <a:rPr lang="en-US" dirty="0">
                <a:latin typeface="Helvetica" charset="0"/>
                <a:ea typeface="ＭＳ Ｐゴシック" charset="0"/>
              </a:rPr>
              <a:t>F and older children &gt;102</a:t>
            </a:r>
            <a:r>
              <a:rPr lang="en-US" baseline="30000" dirty="0">
                <a:latin typeface="Helvetica" charset="0"/>
                <a:ea typeface="ＭＳ Ｐゴシック" charset="0"/>
              </a:rPr>
              <a:t>0</a:t>
            </a:r>
            <a:r>
              <a:rPr lang="en-US" dirty="0">
                <a:latin typeface="Helvetica" charset="0"/>
                <a:ea typeface="ＭＳ Ｐゴシック" charset="0"/>
              </a:rPr>
              <a:t>F need medical attention!</a:t>
            </a:r>
          </a:p>
        </p:txBody>
      </p:sp>
    </p:spTree>
    <p:extLst>
      <p:ext uri="{BB962C8B-B14F-4D97-AF65-F5344CB8AC3E}">
        <p14:creationId xmlns:p14="http://schemas.microsoft.com/office/powerpoint/2010/main" val="36339499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An overview of the body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defenses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Figure 16.1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015288" y="555466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389" name="Picture 5" descr="figure_16_01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755775"/>
            <a:ext cx="85471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4330" y="5552043"/>
            <a:ext cx="99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198" y="5523291"/>
            <a:ext cx="99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4b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936285" y="5102225"/>
            <a:ext cx="530916" cy="540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4521" y="5102225"/>
            <a:ext cx="482620" cy="557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481761" y="5041208"/>
            <a:ext cx="14162" cy="482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54896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Antimicrobial substances: The Complement System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1" y="1417638"/>
            <a:ext cx="8229600" cy="452596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Complement (complement system): a series of over 30 blood proteins (produced by the liver) that circulate in the bloodstream and sequentially bond together to causes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lysis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of pathogens, inflammation and help phagocytosis</a:t>
            </a:r>
          </a:p>
          <a:p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complements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the cells of the immune system in destroying microbes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can be a specific or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nonspecific defense</a:t>
            </a:r>
          </a:p>
        </p:txBody>
      </p:sp>
      <p:pic>
        <p:nvPicPr>
          <p:cNvPr id="604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46" y="4445337"/>
            <a:ext cx="3241454" cy="24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5793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Compliment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Sysmtem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4" name="Picture 4" descr="figure_16_09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45" y="1134758"/>
            <a:ext cx="6910121" cy="57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92445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8473"/>
            <a:ext cx="8229600" cy="1143000"/>
          </a:xfrm>
          <a:noFill/>
        </p:spPr>
        <p:txBody>
          <a:bodyPr/>
          <a:lstStyle/>
          <a:p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Interferons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(IFNs)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686800" cy="5105400"/>
          </a:xfrm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messenger proteins produced by virus-infected cells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tell surrounding cells to produce anti-viral protein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also produced by genetic engineered microorganisms for injection as antiviral drugs</a:t>
            </a:r>
          </a:p>
        </p:txBody>
      </p:sp>
      <p:pic>
        <p:nvPicPr>
          <p:cNvPr id="62468" name="Picture 4" descr="figure_16_15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91" y="4092193"/>
            <a:ext cx="5348817" cy="276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334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Summary of Second Line of Defense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7587" name="Content Placeholder 3" descr="table_16_02_2_label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" b="-443"/>
          <a:stretch>
            <a:fillRect/>
          </a:stretch>
        </p:blipFill>
        <p:spPr>
          <a:xfrm>
            <a:off x="169891" y="1229611"/>
            <a:ext cx="8686800" cy="4800600"/>
          </a:xfrm>
        </p:spPr>
      </p:pic>
    </p:spTree>
    <p:extLst>
      <p:ext uri="{BB962C8B-B14F-4D97-AF65-F5344CB8AC3E}">
        <p14:creationId xmlns:p14="http://schemas.microsoft.com/office/powerpoint/2010/main" val="2774952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Stress theory of disease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Hans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Selye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A. Stressor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any force that elicits the stress response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invasion by pathogen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trauma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surgery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emotional conflict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performance demands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difficult relationships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life changes (positive or negative)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18" y="2851065"/>
            <a:ext cx="34290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92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B. Stress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body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 response to any stressor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includes many measurable physiological changes intended to increase resistance to stressors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also called the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General Adaptation Syndrome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1. __________:            beneficial stress; appropriate in degree and duration; produces optimum physical and mental function and resistance to pathogens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2. 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__________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         harmful stress; excessive in degree and/or duration; impairs physical and mental function; reduces resistance to pathogens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Stress management</a:t>
            </a: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498211" y="3102365"/>
            <a:ext cx="261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Eustress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4867" y="4462406"/>
            <a:ext cx="261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Distress</a:t>
            </a:r>
          </a:p>
        </p:txBody>
      </p:sp>
    </p:spTree>
    <p:extLst>
      <p:ext uri="{BB962C8B-B14F-4D97-AF65-F5344CB8AC3E}">
        <p14:creationId xmlns:p14="http://schemas.microsoft.com/office/powerpoint/2010/main" val="9513115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>
          <a:xfrm>
            <a:off x="152400" y="101600"/>
            <a:ext cx="8683625" cy="760413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Concept of Innate Immunity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34122" y="1394301"/>
            <a:ext cx="4037052" cy="5050135"/>
          </a:xfrm>
        </p:spPr>
        <p:txBody>
          <a:bodyPr lIns="91440" tIns="45720" rIns="91440" bIns="45720"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Host Toll-like receptors (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TLRs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 attach to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Pathogen-associated molecular patterns (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PAMPs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TLRs induce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cytokines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that regulate the intensity and duration of immune responses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2" name="Picture 3" descr="figure_16_07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74" y="3150660"/>
            <a:ext cx="4738339" cy="364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3223" y="999420"/>
            <a:ext cx="156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Your Cells!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3730" y="2213714"/>
            <a:ext cx="156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Pathogen!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35344" y="1415123"/>
            <a:ext cx="887879" cy="333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75404" y="2497836"/>
            <a:ext cx="1543721" cy="760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5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71" y="274638"/>
            <a:ext cx="8994353" cy="1143000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A. Physical barriers (first line of defense)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5012"/>
            <a:ext cx="8229600" cy="4525963"/>
          </a:xfrm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skin, mucous membranes = prevent entry to most pathogens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Epidermis consists of tightly packed cells with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Keratin</a:t>
            </a:r>
            <a:r>
              <a:rPr lang="en-US" dirty="0">
                <a:latin typeface="Helvetica" charset="0"/>
                <a:ea typeface="ＭＳ Ｐゴシック" charset="0"/>
              </a:rPr>
              <a:t>, a protective protein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7" name="Picture 6" descr="figure_16_02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6131568" y="3098485"/>
            <a:ext cx="3012432" cy="375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87" y="4153840"/>
            <a:ext cx="2163328" cy="27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496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B. Lysozyme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enzyme in tears, sweat, saliva,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etc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that dissolves bacterial cell walls (digests peptidoglycan)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06" y="3977707"/>
            <a:ext cx="28892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56927"/>
            <a:ext cx="43942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759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C. Respiratory cilia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carry pathogens out of lungs</a:t>
            </a:r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90" y="2425675"/>
            <a:ext cx="5038710" cy="38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6519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Respiratory cilia</a:t>
            </a:r>
          </a:p>
        </p:txBody>
      </p:sp>
      <p:pic>
        <p:nvPicPr>
          <p:cNvPr id="23557" name="Picture 4" descr="figure_24_07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"/>
          <a:stretch>
            <a:fillRect/>
          </a:stretch>
        </p:blipFill>
        <p:spPr bwMode="auto">
          <a:xfrm>
            <a:off x="1057658" y="1612837"/>
            <a:ext cx="7008986" cy="52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04310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44800"/>
            <a:ext cx="91313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02670"/>
      </p:ext>
    </p:extLst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840</Words>
  <Application>Microsoft Macintosh PowerPoint</Application>
  <PresentationFormat>On-screen Show (4:3)</PresentationFormat>
  <Paragraphs>162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Helvetica</vt:lpstr>
      <vt:lpstr>Tahoma</vt:lpstr>
      <vt:lpstr>Times New Roman</vt:lpstr>
      <vt:lpstr>Office Theme</vt:lpstr>
      <vt:lpstr>4b. Innate (nonspecific) Immunity</vt:lpstr>
      <vt:lpstr>Chapter 16:  Innate (nonspecific) Immunity</vt:lpstr>
      <vt:lpstr>An overview of the body’s defenses</vt:lpstr>
      <vt:lpstr>The Concept of Innate Immunity</vt:lpstr>
      <vt:lpstr>A. Physical barriers (first line of defense)</vt:lpstr>
      <vt:lpstr>B. Lysozyme</vt:lpstr>
      <vt:lpstr>C. Respiratory cilia</vt:lpstr>
      <vt:lpstr>Respiratory cilia</vt:lpstr>
      <vt:lpstr>PowerPoint Presentation</vt:lpstr>
      <vt:lpstr>D. Stomach acid</vt:lpstr>
      <vt:lpstr>Physical factors</vt:lpstr>
      <vt:lpstr>Chemical Factors</vt:lpstr>
      <vt:lpstr>Normal Microbiota and Innate Immunity</vt:lpstr>
      <vt:lpstr>PowerPoint Presentation</vt:lpstr>
      <vt:lpstr>Mammalian Blood Composition</vt:lpstr>
      <vt:lpstr>Formed Elements in Blood</vt:lpstr>
      <vt:lpstr>PowerPoint Presentation</vt:lpstr>
      <vt:lpstr>Differential White Cell Count</vt:lpstr>
      <vt:lpstr>White Blood Cells</vt:lpstr>
      <vt:lpstr>Figure 16.7</vt:lpstr>
      <vt:lpstr>Microbial Evasion of Phagocytosis</vt:lpstr>
      <vt:lpstr>Inflammation</vt:lpstr>
      <vt:lpstr>Inflammation</vt:lpstr>
      <vt:lpstr>Inflammation</vt:lpstr>
      <vt:lpstr>chemotaxis: phagocytes attracted to pathogen</vt:lpstr>
      <vt:lpstr>Tissue Repair</vt:lpstr>
      <vt:lpstr>PowerPoint Presentation</vt:lpstr>
      <vt:lpstr>Fever</vt:lpstr>
      <vt:lpstr>Fever</vt:lpstr>
      <vt:lpstr>Antimicrobial substances: The Complement System</vt:lpstr>
      <vt:lpstr>Compliment Sysmtem</vt:lpstr>
      <vt:lpstr>Interferons (IFNs)</vt:lpstr>
      <vt:lpstr>Summary of Second Line of Defense </vt:lpstr>
      <vt:lpstr>Stress theory of disease</vt:lpstr>
      <vt:lpstr>B. Stress</vt:lpstr>
    </vt:vector>
  </TitlesOfParts>
  <Company>Mt. SAC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4b. Innate (nonspecific) Immunity</dc:title>
  <dc:creator>Tim Revell</dc:creator>
  <cp:lastModifiedBy>Revell, Timothy</cp:lastModifiedBy>
  <cp:revision>12</cp:revision>
  <dcterms:created xsi:type="dcterms:W3CDTF">2013-02-06T21:26:18Z</dcterms:created>
  <dcterms:modified xsi:type="dcterms:W3CDTF">2020-02-05T20:34:16Z</dcterms:modified>
</cp:coreProperties>
</file>