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9" r:id="rId13"/>
    <p:sldId id="268" r:id="rId14"/>
    <p:sldId id="274" r:id="rId15"/>
    <p:sldId id="321" r:id="rId16"/>
    <p:sldId id="322" r:id="rId17"/>
    <p:sldId id="323" r:id="rId18"/>
    <p:sldId id="307" r:id="rId19"/>
    <p:sldId id="324" r:id="rId20"/>
    <p:sldId id="281" r:id="rId21"/>
    <p:sldId id="320" r:id="rId22"/>
    <p:sldId id="276" r:id="rId23"/>
    <p:sldId id="277" r:id="rId24"/>
    <p:sldId id="278" r:id="rId25"/>
    <p:sldId id="282" r:id="rId26"/>
    <p:sldId id="325" r:id="rId27"/>
    <p:sldId id="290" r:id="rId28"/>
    <p:sldId id="291" r:id="rId29"/>
    <p:sldId id="295" r:id="rId30"/>
    <p:sldId id="301" r:id="rId31"/>
    <p:sldId id="302" r:id="rId32"/>
    <p:sldId id="305" r:id="rId33"/>
    <p:sldId id="316" r:id="rId34"/>
    <p:sldId id="317" r:id="rId35"/>
    <p:sldId id="318" r:id="rId36"/>
    <p:sldId id="326" r:id="rId37"/>
    <p:sldId id="32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62E4-17C9-6648-B618-D582789F1F9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E5FF5-6326-3E48-80E0-E2128CF06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IgG most abundant cross placenta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IgA found in breast milk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65FA6-EF68-2B43-BBEE-7DCD0048E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0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64A6-586E-044D-B363-D47317566FAF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2287-F759-6842-B2E0-B34AE3D91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4B – Adaptive Immunity</a:t>
            </a:r>
            <a:br>
              <a:rPr lang="en-US" dirty="0"/>
            </a:br>
            <a:r>
              <a:rPr lang="en-US" dirty="0"/>
              <a:t>…the end…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5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Antigens occur as: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products</a:t>
            </a:r>
            <a:r>
              <a:rPr lang="en-US" dirty="0">
                <a:latin typeface="Helvetica" charset="0"/>
                <a:ea typeface="ＭＳ Ｐゴシック" charset="0"/>
              </a:rPr>
              <a:t> of pathogens, such as bacterial exotoxins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 vaccines (preparations of one or more antigens administered to confer immunity)</a:t>
            </a:r>
          </a:p>
          <a:p>
            <a:pPr lvl="2"/>
            <a:r>
              <a:rPr lang="en-US" sz="1800" dirty="0">
                <a:latin typeface="Helvetica" charset="0"/>
                <a:ea typeface="ＭＳ Ｐゴシック" charset="0"/>
              </a:rPr>
              <a:t>Attenuated whole-agent vaccines</a:t>
            </a:r>
          </a:p>
          <a:p>
            <a:pPr lvl="3"/>
            <a:r>
              <a:rPr lang="en-US" sz="1800" dirty="0">
                <a:latin typeface="Helvetica" charset="0"/>
                <a:ea typeface="ＭＳ Ｐゴシック" charset="0"/>
              </a:rPr>
              <a:t>Living but weakened</a:t>
            </a:r>
          </a:p>
          <a:p>
            <a:pPr lvl="2"/>
            <a:r>
              <a:rPr lang="en-US" sz="1800" dirty="0">
                <a:latin typeface="Helvetica" charset="0"/>
                <a:ea typeface="ＭＳ Ｐゴシック" charset="0"/>
              </a:rPr>
              <a:t>Inactivated whole-agent vaccines</a:t>
            </a:r>
          </a:p>
          <a:p>
            <a:pPr lvl="3"/>
            <a:r>
              <a:rPr lang="en-US" sz="1800" dirty="0">
                <a:latin typeface="Helvetica" charset="0"/>
                <a:ea typeface="ＭＳ Ｐゴシック" charset="0"/>
              </a:rPr>
              <a:t>Microbes killed usually by formalin or phenol</a:t>
            </a:r>
          </a:p>
          <a:p>
            <a:pPr lvl="2"/>
            <a:r>
              <a:rPr lang="en-US" sz="1800" dirty="0">
                <a:latin typeface="Helvetica" charset="0"/>
                <a:ea typeface="ＭＳ Ｐゴシック" charset="0"/>
              </a:rPr>
              <a:t>Toxoids</a:t>
            </a:r>
          </a:p>
          <a:p>
            <a:pPr lvl="3"/>
            <a:r>
              <a:rPr lang="en-US" sz="1800" dirty="0">
                <a:latin typeface="Helvetica" charset="0"/>
                <a:ea typeface="ＭＳ Ｐゴシック" charset="0"/>
              </a:rPr>
              <a:t>Inactivated toxins</a:t>
            </a:r>
          </a:p>
          <a:p>
            <a:pPr lvl="2"/>
            <a:r>
              <a:rPr lang="en-US" sz="1800" dirty="0">
                <a:latin typeface="Helvetica" charset="0"/>
                <a:ea typeface="ＭＳ Ｐゴシック" charset="0"/>
              </a:rPr>
              <a:t>Subunit vaccines</a:t>
            </a:r>
          </a:p>
          <a:p>
            <a:pPr lvl="3"/>
            <a:r>
              <a:rPr lang="en-US" sz="1800" dirty="0">
                <a:latin typeface="Helvetica" charset="0"/>
                <a:ea typeface="ＭＳ Ｐゴシック" charset="0"/>
              </a:rPr>
              <a:t>Use only antigenic fragments</a:t>
            </a:r>
          </a:p>
          <a:p>
            <a:pPr lvl="3"/>
            <a:r>
              <a:rPr lang="en-US" sz="1800" dirty="0">
                <a:latin typeface="Helvetica" charset="0"/>
                <a:ea typeface="ＭＳ Ｐゴシック" charset="0"/>
              </a:rPr>
              <a:t>Recombinant vaccines created (genetically modified yeast against Hepatitis B viral protein coat)</a:t>
            </a:r>
          </a:p>
          <a:p>
            <a:pPr lvl="3"/>
            <a:endParaRPr lang="en-US" dirty="0">
              <a:latin typeface="Helvetica" charset="0"/>
              <a:ea typeface="ＭＳ Ｐゴシック" charset="0"/>
            </a:endParaRPr>
          </a:p>
          <a:p>
            <a:pPr lvl="2"/>
            <a:endParaRPr lang="en-US" dirty="0">
              <a:latin typeface="Helvetica" charset="0"/>
              <a:ea typeface="ＭＳ Ｐゴシック" charset="0"/>
            </a:endParaRPr>
          </a:p>
          <a:p>
            <a:pPr lvl="2"/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21078"/>
            <a:ext cx="2076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2653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198"/>
            <a:ext cx="8229600" cy="1143000"/>
          </a:xfrm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antigens occur as: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5765"/>
            <a:ext cx="8686800" cy="5029200"/>
          </a:xfrm>
          <a:noFill/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substances causing allergies (allergens)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chemicals on the surface of all tissues (tissue antigens or MHC —major histocompatibility complex—antigens)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ABO blood group system as example</a:t>
            </a:r>
          </a:p>
          <a:p>
            <a:pPr lvl="3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RBC (red blood cell) antigens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Helvetica" charset="0"/>
              <a:ea typeface="ＭＳ Ｐゴシック" charset="0"/>
            </a:endParaRPr>
          </a:p>
        </p:txBody>
      </p:sp>
      <p:pic>
        <p:nvPicPr>
          <p:cNvPr id="35844" name="Picture 5" descr="table_19_02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9813"/>
            <a:ext cx="85471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359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“Self “ antigens and Major Histocompatibility Complex (MHC)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4920" y="1209673"/>
            <a:ext cx="3962400" cy="4495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__________ MHC molecules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latin typeface="Tahoma" charset="0"/>
                <a:ea typeface="ＭＳ Ｐゴシック" charset="0"/>
              </a:rPr>
              <a:t>Found on all nucleated cells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latin typeface="Tahoma" charset="0"/>
                <a:ea typeface="ＭＳ Ｐゴシック" charset="0"/>
              </a:rPr>
              <a:t>Activate Natural Killer Cells if missing or changed</a:t>
            </a:r>
          </a:p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__________ MHC molecules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Work with both Cytotoxic T Cells Helper T cells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Derived from foreign materials that have been internalized </a:t>
            </a:r>
          </a:p>
        </p:txBody>
      </p:sp>
      <p:pic>
        <p:nvPicPr>
          <p:cNvPr id="134148" name="Picture 5" descr="43_09TcellsAndMHC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614803"/>
            <a:ext cx="5197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283" y="1092515"/>
            <a:ext cx="297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Class 1</a:t>
            </a:r>
          </a:p>
        </p:txBody>
      </p:sp>
      <p:sp>
        <p:nvSpPr>
          <p:cNvPr id="134150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283" y="303969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Class 2</a:t>
            </a:r>
          </a:p>
        </p:txBody>
      </p:sp>
    </p:spTree>
    <p:extLst>
      <p:ext uri="{BB962C8B-B14F-4D97-AF65-F5344CB8AC3E}">
        <p14:creationId xmlns:p14="http://schemas.microsoft.com/office/powerpoint/2010/main" val="277825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Self-Tolerance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Body should not make </a:t>
            </a:r>
            <a:r>
              <a:rPr lang="en-US" sz="2000" dirty="0" err="1">
                <a:latin typeface="Arial" charset="0"/>
                <a:ea typeface="ＭＳ Ｐゴシック" charset="0"/>
              </a:rPr>
              <a:t>Ab</a:t>
            </a:r>
            <a:r>
              <a:rPr lang="en-US" sz="2000" dirty="0">
                <a:latin typeface="Arial" charset="0"/>
                <a:ea typeface="ＭＳ Ｐゴシック" charset="0"/>
              </a:rPr>
              <a:t> against self.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Autoimmunity</a:t>
            </a:r>
          </a:p>
          <a:p>
            <a:pPr lvl="3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Diseases produced by failure in the immune system to recognize and tolerate self-antigens</a:t>
            </a:r>
          </a:p>
          <a:p>
            <a:pPr lvl="4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Lupus</a:t>
            </a:r>
          </a:p>
          <a:p>
            <a:pPr lvl="4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R</a:t>
            </a:r>
            <a:r>
              <a:rPr lang="en-US" sz="2000" dirty="0">
                <a:latin typeface="Arial" charset="0"/>
                <a:ea typeface="ＭＳ Ｐゴシック" charset="0"/>
              </a:rPr>
              <a:t>heumatoid arthritis</a:t>
            </a:r>
          </a:p>
          <a:p>
            <a:pPr lvl="4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Multiple sclerosis</a:t>
            </a:r>
          </a:p>
          <a:p>
            <a:pPr lvl="4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See pp. 532-533 </a:t>
            </a:r>
            <a:r>
              <a:rPr lang="en-US" sz="2000" dirty="0">
                <a:latin typeface="Arial" charset="0"/>
                <a:ea typeface="ＭＳ Ｐゴシック" charset="0"/>
              </a:rPr>
              <a:t>(more than 40 autoimmune diseases!)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Development of Immune System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7162800" cy="4114800"/>
          </a:xfrm>
          <a:noFill/>
        </p:spPr>
        <p:txBody>
          <a:bodyPr/>
          <a:lstStyle/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Some immature lymphocytes (80%) are processed by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thymus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 to become _______(T lymphocytes)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Other immature lymphocytes are processed by bone marrow to become _______(B lymphocytes)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 cells produce </a:t>
            </a:r>
            <a:b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Cell Mediated (Cellular) Immunity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B cells produce </a:t>
            </a:r>
            <a:b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err="1">
                <a:latin typeface="Helvetica" charset="0"/>
                <a:ea typeface="ＭＳ Ｐゴシック" charset="0"/>
                <a:cs typeface="ＭＳ Ｐゴシック" charset="0"/>
              </a:rPr>
              <a:t>Humoral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 (Antibody-Mediated) Immunity</a:t>
            </a:r>
          </a:p>
        </p:txBody>
      </p:sp>
      <p:pic>
        <p:nvPicPr>
          <p:cNvPr id="50180" name="Picture 3" descr="figure_17_08_labe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91928"/>
            <a:ext cx="32004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51350" y="936359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T cells</a:t>
            </a: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1350" y="16002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 cells</a:t>
            </a:r>
          </a:p>
        </p:txBody>
      </p:sp>
    </p:spTree>
    <p:extLst>
      <p:ext uri="{BB962C8B-B14F-4D97-AF65-F5344CB8AC3E}">
        <p14:creationId xmlns:p14="http://schemas.microsoft.com/office/powerpoint/2010/main" val="13246944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Immune Responses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Humoral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Immunity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Involves _________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produces antibodies that circulate in the blood, plasma and lymph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cells do not have to be next to antigen to attack</a:t>
            </a:r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Cell-mediated Immunity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Involves __________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cells must be next to antigens to attack</a:t>
            </a:r>
          </a:p>
        </p:txBody>
      </p:sp>
      <p:sp>
        <p:nvSpPr>
          <p:cNvPr id="142341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1981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B cells</a:t>
            </a:r>
          </a:p>
        </p:txBody>
      </p:sp>
      <p:sp>
        <p:nvSpPr>
          <p:cNvPr id="142342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05600" y="2362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T cells</a:t>
            </a:r>
          </a:p>
        </p:txBody>
      </p:sp>
    </p:spTree>
    <p:extLst>
      <p:ext uri="{BB962C8B-B14F-4D97-AF65-F5344CB8AC3E}">
        <p14:creationId xmlns:p14="http://schemas.microsoft.com/office/powerpoint/2010/main" val="206598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839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Example (a response to nearly all Antigens)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066800"/>
            <a:ext cx="7466013" cy="2133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Helper T cells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attach to macrophage that has attacked an antigen</a:t>
            </a:r>
          </a:p>
          <a:p>
            <a:pPr lvl="2" eaLnBrk="1" hangingPunct="1"/>
            <a:r>
              <a:rPr lang="en-US" sz="2000" dirty="0">
                <a:latin typeface="Tahoma" charset="0"/>
                <a:ea typeface="ＭＳ Ｐゴシック" charset="0"/>
              </a:rPr>
              <a:t>often uses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CD4 receptors </a:t>
            </a:r>
            <a:r>
              <a:rPr lang="en-US" sz="2000" dirty="0">
                <a:latin typeface="Tahoma" charset="0"/>
                <a:ea typeface="ＭＳ Ｐゴシック" charset="0"/>
              </a:rPr>
              <a:t>(binds to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class 2 MHC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Releases ____________ (a Cytokine)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activates Cytotoxic T cells and Plasma B cells</a:t>
            </a:r>
          </a:p>
        </p:txBody>
      </p:sp>
      <p:pic>
        <p:nvPicPr>
          <p:cNvPr id="144388" name="Picture 6" descr="43_15HelperTcells_C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7315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76650" y="2143126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interleukin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304" y="2143126"/>
            <a:ext cx="120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</a:t>
            </a:r>
          </a:p>
          <a:p>
            <a:r>
              <a:rPr lang="en-US" dirty="0">
                <a:solidFill>
                  <a:srgbClr val="FF0000"/>
                </a:solidFill>
              </a:rPr>
              <a:t>Antigen Presenting</a:t>
            </a:r>
          </a:p>
          <a:p>
            <a:r>
              <a:rPr lang="en-US" dirty="0">
                <a:solidFill>
                  <a:srgbClr val="FF0000"/>
                </a:solidFill>
              </a:rPr>
              <a:t>Cell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6800" y="3200400"/>
            <a:ext cx="1202609" cy="745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3534" y="0"/>
            <a:ext cx="8800466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Example of a Cell-mediated Response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762000"/>
            <a:ext cx="7542213" cy="2438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_____________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attach to infected cells / Cancer Cells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Usually uses a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CD8 receptor </a:t>
            </a:r>
            <a:r>
              <a:rPr lang="en-US" sz="2000" dirty="0">
                <a:latin typeface="Tahoma" charset="0"/>
                <a:ea typeface="ＭＳ Ｐゴシック" charset="0"/>
              </a:rPr>
              <a:t>(binds to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class 1 MHC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000" dirty="0" err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perforin</a:t>
            </a:r>
            <a:r>
              <a:rPr lang="en-US" sz="2000" dirty="0">
                <a:latin typeface="Tahoma" charset="0"/>
                <a:ea typeface="ＭＳ Ｐゴシック" charset="0"/>
              </a:rPr>
              <a:t> (protein) makes a pore in membrane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ions and water enters pores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infected cell lyses</a:t>
            </a:r>
          </a:p>
        </p:txBody>
      </p:sp>
      <p:pic>
        <p:nvPicPr>
          <p:cNvPr id="146436" name="Picture 9" descr="43_16CytotoxicTcells_C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8988"/>
            <a:ext cx="89154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685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Cytotoxic T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8733" y="2779637"/>
            <a:ext cx="1488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Remember, involved with “self”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734728" y="1925966"/>
            <a:ext cx="135332" cy="853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478239" y="4872173"/>
            <a:ext cx="502961" cy="62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9150" y="4736830"/>
            <a:ext cx="83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1 MHC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2370" y="4222073"/>
            <a:ext cx="109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CD8 Receptor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30639" y="4420733"/>
            <a:ext cx="502962" cy="211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Table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17.2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1140" name="Picture 4" descr="table_17_02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7659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57486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>
                <a:latin typeface="Tahoma" charset="0"/>
                <a:ea typeface="ＭＳ Ｐゴシック" charset="0"/>
                <a:cs typeface="ＭＳ Ｐゴシック" charset="0"/>
              </a:rPr>
              <a:t>Example of a B-cell (</a:t>
            </a:r>
            <a:r>
              <a:rPr lang="en-US" sz="3100" dirty="0" err="1">
                <a:latin typeface="Tahoma" charset="0"/>
                <a:ea typeface="ＭＳ Ｐゴシック" charset="0"/>
                <a:cs typeface="ＭＳ Ｐゴシック" charset="0"/>
              </a:rPr>
              <a:t>humoral</a:t>
            </a:r>
            <a:r>
              <a:rPr lang="en-US" sz="3100" dirty="0">
                <a:latin typeface="Tahoma" charset="0"/>
                <a:ea typeface="ＭＳ Ｐゴシック" charset="0"/>
                <a:cs typeface="ＭＳ Ｐゴシック" charset="0"/>
              </a:rPr>
              <a:t> immunity) Response to Extracellular Pathogens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00770" y="1600200"/>
            <a:ext cx="3543300" cy="366395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extracellular pathogens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Plasma B cells produce antibodies 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Memory B cells live a long time and can help produce other B cells quickly when re-infected by the same antigen</a:t>
            </a:r>
          </a:p>
        </p:txBody>
      </p:sp>
      <p:graphicFrame>
        <p:nvGraphicFramePr>
          <p:cNvPr id="148482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858810"/>
              </p:ext>
            </p:extLst>
          </p:nvPr>
        </p:nvGraphicFramePr>
        <p:xfrm>
          <a:off x="118052" y="1742354"/>
          <a:ext cx="5826134" cy="321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4" imgW="13355914" imgH="6961905" progId="">
                  <p:embed/>
                </p:oleObj>
              </mc:Choice>
              <mc:Fallback>
                <p:oleObj name="Photo Editor Photo" r:id="rId4" imgW="13355914" imgH="6961905" progId="">
                  <p:embed/>
                  <p:pic>
                    <p:nvPicPr>
                      <p:cNvPr id="14848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52" y="1742354"/>
                        <a:ext cx="5826134" cy="3213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8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Adaptive (specific) Immunity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162800" cy="4114800"/>
          </a:xfrm>
          <a:noFill/>
        </p:spPr>
        <p:txBody>
          <a:bodyPr/>
          <a:lstStyle/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The general idea: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body can recognize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specific</a:t>
            </a:r>
            <a:r>
              <a:rPr lang="en-US" sz="2000" dirty="0">
                <a:latin typeface="Helvetica" charset="0"/>
                <a:ea typeface="ＭＳ Ｐゴシック" charset="0"/>
              </a:rPr>
              <a:t> invader and act to destroy that specific invader.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Adaptive immunity develops during an individual</a:t>
            </a:r>
            <a:r>
              <a:rPr lang="ja-JP" altLang="en-US" sz="20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s lifetime.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Result of processes that are: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highly specific against one pathogen, often even against one strain of a pathogen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NOT inherent, innate or inborn, but only developing after exposure to the pathogen</a:t>
            </a:r>
          </a:p>
          <a:p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22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Fig. 17.5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17638"/>
            <a:ext cx="2959538" cy="4708525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Clonal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selection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differentiation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of B cells</a:t>
            </a:r>
          </a:p>
        </p:txBody>
      </p:sp>
      <p:pic>
        <p:nvPicPr>
          <p:cNvPr id="61444" name="Picture 4" descr="figure_17_05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39" y="1"/>
            <a:ext cx="6080966" cy="635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12285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81000" y="0"/>
          <a:ext cx="7696200" cy="683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Photo" r:id="rId4" imgW="11571429" imgH="10278910" progId="">
                  <p:embed/>
                </p:oleObj>
              </mc:Choice>
              <mc:Fallback>
                <p:oleObj name="Photo Editor Photo" r:id="rId4" imgW="11571429" imgH="10278910" progId="">
                  <p:embed/>
                  <p:pic>
                    <p:nvPicPr>
                      <p:cNvPr id="13619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7696200" cy="683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33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Cytokines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generic term for protein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messenger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chemicals that allow one cell to communicate with another.  There are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many (more than 200?)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Interleukins</a:t>
            </a:r>
            <a:r>
              <a:rPr lang="en-US" dirty="0">
                <a:latin typeface="Helvetica" charset="0"/>
                <a:ea typeface="ＭＳ Ｐゴシック" charset="0"/>
              </a:rPr>
              <a:t> (at least 29 kinds): communicate between white blood cells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interferons</a:t>
            </a:r>
            <a:r>
              <a:rPr lang="en-US" dirty="0">
                <a:latin typeface="Helvetica" charset="0"/>
                <a:ea typeface="ＭＳ Ｐゴシック" charset="0"/>
              </a:rPr>
              <a:t>: from virus-infected cells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histamine</a:t>
            </a:r>
            <a:r>
              <a:rPr lang="en-US" dirty="0">
                <a:latin typeface="Helvetica" charset="0"/>
                <a:ea typeface="ＭＳ Ｐゴシック" charset="0"/>
              </a:rPr>
              <a:t>: causes inflammation and allergy</a:t>
            </a:r>
          </a:p>
        </p:txBody>
      </p:sp>
    </p:spTree>
    <p:extLst>
      <p:ext uri="{BB962C8B-B14F-4D97-AF65-F5344CB8AC3E}">
        <p14:creationId xmlns:p14="http://schemas.microsoft.com/office/powerpoint/2010/main" val="3143396189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/>
          </p:cNvSpPr>
          <p:nvPr>
            <p:ph type="title"/>
          </p:nvPr>
        </p:nvSpPr>
        <p:spPr>
          <a:xfrm>
            <a:off x="139700" y="65088"/>
            <a:ext cx="8683625" cy="836612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Cells Communicate via Cytokines</a:t>
            </a:r>
          </a:p>
        </p:txBody>
      </p:sp>
      <p:graphicFrame>
        <p:nvGraphicFramePr>
          <p:cNvPr id="70677" name="Group 21"/>
          <p:cNvGraphicFramePr>
            <a:graphicFrameLocks noGrp="1"/>
          </p:cNvGraphicFramePr>
          <p:nvPr/>
        </p:nvGraphicFramePr>
        <p:xfrm>
          <a:off x="457200" y="1450975"/>
          <a:ext cx="8229600" cy="479742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Cytokine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Representative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Interleukin-1 (IL-1)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Stimulates 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cells in presence of antigens; attracts phagocytes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Interleukin-2 (IL-2)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Proliferation of antigen-stimulated CD4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 helper cells, proliferation and differentiation of B cells; activation of CD8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 cells and NK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Interleukin-12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(IL-12)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Inhibits humoral immunity; activates 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cellular immunity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06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39700" y="63500"/>
            <a:ext cx="8683625" cy="836613"/>
          </a:xfrm>
        </p:spPr>
        <p:txBody>
          <a:bodyPr lIns="91440" tIns="45720" rIns="91440" bIns="45720"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Cells Communicate via Cytokines</a:t>
            </a:r>
          </a:p>
        </p:txBody>
      </p:sp>
      <p:graphicFrame>
        <p:nvGraphicFramePr>
          <p:cNvPr id="71708" name="Group 28"/>
          <p:cNvGraphicFramePr>
            <a:graphicFrameLocks noGrp="1"/>
          </p:cNvGraphicFramePr>
          <p:nvPr/>
        </p:nvGraphicFramePr>
        <p:xfrm>
          <a:off x="533400" y="1600200"/>
          <a:ext cx="8077200" cy="4625976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Cytokine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Representative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Chemokines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Induce the migration of leukocytes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TNF-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α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Promotes inflammation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Hematopoietic cytokines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Influence differentiation of blood stem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IFN-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and IFN-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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Response to viral infection; interfere with protein 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IFN-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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Stimulates macrophage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01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15"/>
            <a:ext cx="82296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Antibody Structure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8" name="Picture 4" descr="17-03_AntibodyMol_L.jpg                                        00364913Macintosh HD                   BC93A1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08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08842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6" descr="43T-01-Immunoglobins-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6250" cy="6858000"/>
          </a:xfrm>
        </p:spPr>
      </p:pic>
      <p:sp>
        <p:nvSpPr>
          <p:cNvPr id="4" name="TextBox 3"/>
          <p:cNvSpPr txBox="1"/>
          <p:nvPr/>
        </p:nvSpPr>
        <p:spPr>
          <a:xfrm>
            <a:off x="4486767" y="721058"/>
            <a:ext cx="310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IgM</a:t>
            </a:r>
            <a:r>
              <a:rPr lang="en-US" dirty="0"/>
              <a:t> - First to appear, numerous binding sites make them effective at agglutinating antigens.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6767" y="1921387"/>
            <a:ext cx="310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IgG</a:t>
            </a:r>
            <a:r>
              <a:rPr lang="en-US" dirty="0"/>
              <a:t> – Most abundant, crosses placenta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295" y="3198154"/>
            <a:ext cx="3782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IgA</a:t>
            </a:r>
            <a:r>
              <a:rPr lang="en-US" dirty="0"/>
              <a:t> – produced in mucous membranes, prevent virus/bacteria attachment to epithelial cells; present in “first milk” – protects infants from GI infections.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6295" y="4780550"/>
            <a:ext cx="310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IgD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Mostly found on B cells as antigen receptors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7526" y="5655042"/>
            <a:ext cx="310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IgE</a:t>
            </a:r>
            <a:r>
              <a:rPr lang="en-US" dirty="0"/>
              <a:t> – Involved with allergic reactions; cause release of histamine</a:t>
            </a:r>
          </a:p>
        </p:txBody>
      </p:sp>
    </p:spTree>
    <p:extLst>
      <p:ext uri="{BB962C8B-B14F-4D97-AF65-F5344CB8AC3E}">
        <p14:creationId xmlns:p14="http://schemas.microsoft.com/office/powerpoint/2010/main" val="51800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Acquired Immunity: Things Abs can do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Precipitation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soluble Ag becomes insoluble, forms precipitate</a:t>
            </a:r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38" y="2717172"/>
            <a:ext cx="5205139" cy="39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7660" y="3404274"/>
            <a:ext cx="116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Essay!</a:t>
            </a:r>
          </a:p>
        </p:txBody>
      </p:sp>
    </p:spTree>
    <p:extLst>
      <p:ext uri="{BB962C8B-B14F-4D97-AF65-F5344CB8AC3E}">
        <p14:creationId xmlns:p14="http://schemas.microsoft.com/office/powerpoint/2010/main" val="15181954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4800600"/>
          </a:xfrm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Agglutination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particles, such as bacteria, are clumped together</a:t>
            </a:r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32" y="1236527"/>
            <a:ext cx="6413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769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71" y="684065"/>
            <a:ext cx="8229600" cy="4525963"/>
          </a:xfrm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Opsonization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pathogens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prepared for phagocytosis</a:t>
            </a:r>
          </a:p>
        </p:txBody>
      </p:sp>
      <p:pic>
        <p:nvPicPr>
          <p:cNvPr id="768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78" y="1676110"/>
            <a:ext cx="3488199" cy="50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904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39700" y="65088"/>
            <a:ext cx="8683625" cy="836612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Dual Nature of Adaptive Immunity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B cells and T cells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826375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b="0"/>
              <a:t>Figure 17.8</a:t>
            </a:r>
          </a:p>
        </p:txBody>
      </p:sp>
      <p:pic>
        <p:nvPicPr>
          <p:cNvPr id="19460" name="Picture 6" descr="figure_17_08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755775" y="1143000"/>
            <a:ext cx="56261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4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34" y="80249"/>
            <a:ext cx="8714127" cy="177871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4.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Viral neutralization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Abs bond to virus,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block attachment to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host cell</a:t>
            </a:r>
          </a:p>
        </p:txBody>
      </p:sp>
      <p:pic>
        <p:nvPicPr>
          <p:cNvPr id="849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42" y="1858962"/>
            <a:ext cx="528955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922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things antibodies can do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896" y="1225418"/>
            <a:ext cx="8818228" cy="118984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5.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Toxin neutralization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Abs bond to toxin;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inactivate it (antitoxins: Abs that neutralize toxins)</a:t>
            </a:r>
          </a:p>
        </p:txBody>
      </p:sp>
      <p:pic>
        <p:nvPicPr>
          <p:cNvPr id="860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71" y="2258709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626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More terms….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Serology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The study of reactions between antibodies and antigens.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Antiserum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The generic term for serum because it contains Ab.</a:t>
            </a:r>
          </a:p>
          <a:p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Globulins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Serum proteins</a:t>
            </a:r>
          </a:p>
          <a:p>
            <a:r>
              <a:rPr lang="en-US" dirty="0" err="1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Immunoglobulins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Antibodies 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9034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Immunological Memory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_____ = level of antibodies in blood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Figure 17.16</a:t>
            </a:r>
          </a:p>
        </p:txBody>
      </p:sp>
      <p:pic>
        <p:nvPicPr>
          <p:cNvPr id="1013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888" r="1413" b="7042"/>
          <a:stretch>
            <a:fillRect/>
          </a:stretch>
        </p:blipFill>
        <p:spPr bwMode="auto">
          <a:xfrm>
            <a:off x="457200" y="2325688"/>
            <a:ext cx="7824787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470" y="1600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Titer</a:t>
            </a:r>
          </a:p>
        </p:txBody>
      </p:sp>
    </p:spTree>
    <p:extLst>
      <p:ext uri="{BB962C8B-B14F-4D97-AF65-F5344CB8AC3E}">
        <p14:creationId xmlns:p14="http://schemas.microsoft.com/office/powerpoint/2010/main" val="2625452153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immune memory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Upon subsequent exposure to same Ag, the immune response is rapid and strong: will prevent infection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humoral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: minutes to hours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CMI: 1–2 days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Memory is stored in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trained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B or T cells (B or T memory cells) that form clones in lymph nodes and other lymphatic tissues; may remain for life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Memory cells rapidly activate upon new exposure to Ag and produce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2436594592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Fig. 17.17</a:t>
            </a:r>
          </a:p>
        </p:txBody>
      </p:sp>
      <p:pic>
        <p:nvPicPr>
          <p:cNvPr id="103428" name="Picture 4" descr="17-16_AdaptiveImmunity_L.jpg                                   00364913Macintosh HD                   BC93A1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4" y="274638"/>
            <a:ext cx="623728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1761" y="2685942"/>
            <a:ext cx="1072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Another great possible Essay! 4 types of adaptive immunity</a:t>
            </a:r>
          </a:p>
        </p:txBody>
      </p:sp>
    </p:spTree>
    <p:extLst>
      <p:ext uri="{BB962C8B-B14F-4D97-AF65-F5344CB8AC3E}">
        <p14:creationId xmlns:p14="http://schemas.microsoft.com/office/powerpoint/2010/main" val="2744366971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usc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4"/>
          <a:stretch/>
        </p:blipFill>
        <p:spPr>
          <a:xfrm>
            <a:off x="-260254" y="812028"/>
            <a:ext cx="9319573" cy="371659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233069" y="3226621"/>
            <a:ext cx="1086868" cy="331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14268" y="2200504"/>
            <a:ext cx="100311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53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us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>
          <a:xfrm>
            <a:off x="130175" y="96838"/>
            <a:ext cx="8683625" cy="760412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Dual Nature of Adaptive Immunity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body" idx="1"/>
          </p:nvPr>
        </p:nvSpPr>
        <p:spPr>
          <a:xfrm>
            <a:off x="139700" y="1279525"/>
            <a:ext cx="8683625" cy="5210175"/>
          </a:xfrm>
        </p:spPr>
        <p:txBody>
          <a:bodyPr lIns="91440" tIns="45720" rIns="91440" bIns="45720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and B cells develop from stem cells in bone marrow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________ immunity(B – cells)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 cells mature in the bone marrow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Due to antibodies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________ immunity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Due to T cells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 cells mature in the thymus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19200" y="597535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780761" y="2311159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Humoral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04138" y="3962696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Cellular</a:t>
            </a:r>
          </a:p>
        </p:txBody>
      </p:sp>
    </p:spTree>
    <p:extLst>
      <p:ext uri="{BB962C8B-B14F-4D97-AF65-F5344CB8AC3E}">
        <p14:creationId xmlns:p14="http://schemas.microsoft.com/office/powerpoint/2010/main" val="22370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_________ (Ag): A substance that causes the body to produce specific antibodies or sensitized T cells.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_________ (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Ab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): Proteins made in response to an Ag; can combine with that Ag.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051425" y="2134178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Antigen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051425" y="4327061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25599890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162800" cy="11430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Antigens (Ag)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4114800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Antigens : substances that elicit (stimulate) an immune response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Antigens are usually foreign macromolecules such as proteins or large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34072571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Antigens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7162800" cy="4114800"/>
          </a:xfrm>
          <a:noFill/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antigens occur as: </a:t>
            </a:r>
          </a:p>
          <a:p>
            <a:pPr lvl="1"/>
            <a:r>
              <a:rPr lang="en-US" i="1">
                <a:latin typeface="Helvetica" charset="0"/>
                <a:ea typeface="ＭＳ Ｐゴシック" charset="0"/>
              </a:rPr>
              <a:t>parts</a:t>
            </a:r>
            <a:r>
              <a:rPr lang="en-US">
                <a:latin typeface="Helvetica" charset="0"/>
                <a:ea typeface="ＭＳ Ｐゴシック" charset="0"/>
              </a:rPr>
              <a:t> of pathogens, such as viral protein or bacterial capsule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658762"/>
            <a:ext cx="884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8677" name="Rectangle 5"/>
          <p:cNvSpPr>
            <a:spLocks noChangeArrowheads="1"/>
          </p:cNvSpPr>
          <p:nvPr/>
        </p:nvSpPr>
        <p:spPr bwMode="auto">
          <a:xfrm>
            <a:off x="138113" y="2741613"/>
            <a:ext cx="1069975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/>
              <a:t>Capsule</a:t>
            </a:r>
          </a:p>
        </p:txBody>
      </p:sp>
      <p:sp useBgFill="1">
        <p:nvSpPr>
          <p:cNvPr id="28678" name="Rectangle 6"/>
          <p:cNvSpPr>
            <a:spLocks noChangeArrowheads="1"/>
          </p:cNvSpPr>
          <p:nvPr/>
        </p:nvSpPr>
        <p:spPr bwMode="auto">
          <a:xfrm>
            <a:off x="61913" y="5332413"/>
            <a:ext cx="1133475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/>
              <a:t>Fimbriae</a:t>
            </a:r>
          </a:p>
        </p:txBody>
      </p:sp>
      <p:sp useBgFill="1">
        <p:nvSpPr>
          <p:cNvPr id="28679" name="Rectangle 7"/>
          <p:cNvSpPr>
            <a:spLocks noChangeArrowheads="1"/>
          </p:cNvSpPr>
          <p:nvPr/>
        </p:nvSpPr>
        <p:spPr bwMode="auto">
          <a:xfrm>
            <a:off x="6615113" y="3351213"/>
            <a:ext cx="1247775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/>
              <a:t>Flagellum</a:t>
            </a:r>
          </a:p>
        </p:txBody>
      </p:sp>
      <p:sp useBgFill="1">
        <p:nvSpPr>
          <p:cNvPr id="28680" name="Rectangle 8"/>
          <p:cNvSpPr>
            <a:spLocks noChangeArrowheads="1"/>
          </p:cNvSpPr>
          <p:nvPr/>
        </p:nvSpPr>
        <p:spPr bwMode="auto">
          <a:xfrm>
            <a:off x="4938713" y="5561013"/>
            <a:ext cx="2327275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/>
              <a:t>Lipopolysaccharide</a:t>
            </a:r>
          </a:p>
        </p:txBody>
      </p:sp>
      <p:sp useBgFill="1">
        <p:nvSpPr>
          <p:cNvPr id="28681" name="Rectangle 9"/>
          <p:cNvSpPr>
            <a:spLocks noChangeArrowheads="1"/>
          </p:cNvSpPr>
          <p:nvPr/>
        </p:nvSpPr>
        <p:spPr bwMode="auto">
          <a:xfrm>
            <a:off x="2032279" y="3622504"/>
            <a:ext cx="1781175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/>
              <a:t>Proteins in</a:t>
            </a:r>
            <a:br>
              <a:rPr lang="en-US" sz="1800" dirty="0"/>
            </a:br>
            <a:r>
              <a:rPr lang="en-US" sz="1800" dirty="0"/>
              <a:t>cell membrane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124200" y="33591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83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838"/>
            <a:ext cx="7162800" cy="4114800"/>
          </a:xfrm>
          <a:noFill/>
        </p:spPr>
        <p:txBody>
          <a:bodyPr/>
          <a:lstStyle/>
          <a:p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________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(or antigenic determinants): the specific places on the surface of antigens where antibodies bond:</a:t>
            </a:r>
          </a:p>
        </p:txBody>
      </p:sp>
      <p:pic>
        <p:nvPicPr>
          <p:cNvPr id="30724" name="Picture 4" descr="17-01_Epitopes_L.jpg                                           00364913Macintosh HD                   BC93A1C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6523"/>
            <a:ext cx="7688592" cy="40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957734" y="541165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Epitopes</a:t>
            </a:r>
          </a:p>
        </p:txBody>
      </p:sp>
    </p:spTree>
    <p:extLst>
      <p:ext uri="{BB962C8B-B14F-4D97-AF65-F5344CB8AC3E}">
        <p14:creationId xmlns:p14="http://schemas.microsoft.com/office/powerpoint/2010/main" val="32377737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162800" cy="4114800"/>
          </a:xfrm>
          <a:noFill/>
        </p:spPr>
        <p:txBody>
          <a:bodyPr/>
          <a:lstStyle/>
          <a:p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__________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Small molecules not antigenic by themselves, but forming antigens when bonded with blood proteins such as albumin. Become the determinant sites. 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Penicillin is a good example of a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hapten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5" descr="17-02_Haptens_L.jpg                                            00364913Macintosh HD                   BC93A1C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12" y="4154510"/>
            <a:ext cx="6039776" cy="246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1207577" y="762000"/>
            <a:ext cx="22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Haptens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150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_REMOVE" val="ToBeErase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1128</Words>
  <Application>Microsoft Macintosh PowerPoint</Application>
  <PresentationFormat>On-screen Show (4:3)</PresentationFormat>
  <Paragraphs>183</Paragraphs>
  <Slides>37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Arial</vt:lpstr>
      <vt:lpstr>Calibri</vt:lpstr>
      <vt:lpstr>Helvetica</vt:lpstr>
      <vt:lpstr>Lucida Grande</vt:lpstr>
      <vt:lpstr>Symbol</vt:lpstr>
      <vt:lpstr>Tahoma</vt:lpstr>
      <vt:lpstr>Times</vt:lpstr>
      <vt:lpstr>Times New Roman</vt:lpstr>
      <vt:lpstr>Wingdings</vt:lpstr>
      <vt:lpstr>Office Theme</vt:lpstr>
      <vt:lpstr>Photo Editor Photo</vt:lpstr>
      <vt:lpstr>4B – Adaptive Immunity …the end…</vt:lpstr>
      <vt:lpstr>Adaptive (specific) Immunity</vt:lpstr>
      <vt:lpstr>Dual Nature of Adaptive Immunity B cells and T cells</vt:lpstr>
      <vt:lpstr>Dual Nature of Adaptive Immunity</vt:lpstr>
      <vt:lpstr>PowerPoint Presentation</vt:lpstr>
      <vt:lpstr>Antigens (Ag)</vt:lpstr>
      <vt:lpstr>Antigens</vt:lpstr>
      <vt:lpstr>PowerPoint Presentation</vt:lpstr>
      <vt:lpstr>PowerPoint Presentation</vt:lpstr>
      <vt:lpstr>Antigens occur as:</vt:lpstr>
      <vt:lpstr>antigens occur as:</vt:lpstr>
      <vt:lpstr>“Self “ antigens and Major Histocompatibility Complex (MHC)</vt:lpstr>
      <vt:lpstr>PowerPoint Presentation</vt:lpstr>
      <vt:lpstr>Development of Immune System</vt:lpstr>
      <vt:lpstr>Immune Responses</vt:lpstr>
      <vt:lpstr>Example (a response to nearly all Antigens)</vt:lpstr>
      <vt:lpstr>Example of a Cell-mediated Response</vt:lpstr>
      <vt:lpstr>Table 17.2</vt:lpstr>
      <vt:lpstr>Example of a B-cell (humoral immunity) Response to Extracellular Pathogens</vt:lpstr>
      <vt:lpstr>Fig. 17.5</vt:lpstr>
      <vt:lpstr>PowerPoint Presentation</vt:lpstr>
      <vt:lpstr>Cytokines</vt:lpstr>
      <vt:lpstr>Cells Communicate via Cytokines</vt:lpstr>
      <vt:lpstr>Cells Communicate via Cytokines</vt:lpstr>
      <vt:lpstr>Antibody Structure</vt:lpstr>
      <vt:lpstr>PowerPoint Presentation</vt:lpstr>
      <vt:lpstr>Acquired Immunity: Things Abs can do</vt:lpstr>
      <vt:lpstr>PowerPoint Presentation</vt:lpstr>
      <vt:lpstr>PowerPoint Presentation</vt:lpstr>
      <vt:lpstr>PowerPoint Presentation</vt:lpstr>
      <vt:lpstr>things antibodies can do</vt:lpstr>
      <vt:lpstr>More terms….</vt:lpstr>
      <vt:lpstr>Immunological Memory</vt:lpstr>
      <vt:lpstr>immune memory</vt:lpstr>
      <vt:lpstr>PowerPoint Presentation</vt:lpstr>
      <vt:lpstr>PowerPoint Presentation</vt:lpstr>
      <vt:lpstr>PowerPoint Presentation</vt:lpstr>
    </vt:vector>
  </TitlesOfParts>
  <Company>Mt. SAC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4c – Adaptive Immunity</dc:title>
  <dc:creator>Tim Revell</dc:creator>
  <cp:lastModifiedBy>Revell, Timothy</cp:lastModifiedBy>
  <cp:revision>16</cp:revision>
  <dcterms:created xsi:type="dcterms:W3CDTF">2013-02-07T21:26:37Z</dcterms:created>
  <dcterms:modified xsi:type="dcterms:W3CDTF">2020-02-07T13:55:07Z</dcterms:modified>
</cp:coreProperties>
</file>