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5" r:id="rId2"/>
    <p:sldId id="266" r:id="rId3"/>
    <p:sldId id="267" r:id="rId4"/>
    <p:sldId id="276" r:id="rId5"/>
    <p:sldId id="279" r:id="rId6"/>
    <p:sldId id="282" r:id="rId7"/>
    <p:sldId id="283" r:id="rId8"/>
    <p:sldId id="284" r:id="rId9"/>
    <p:sldId id="285" r:id="rId10"/>
    <p:sldId id="288" r:id="rId11"/>
    <p:sldId id="289" r:id="rId12"/>
    <p:sldId id="291" r:id="rId13"/>
    <p:sldId id="292" r:id="rId14"/>
    <p:sldId id="293" r:id="rId15"/>
    <p:sldId id="302" r:id="rId16"/>
    <p:sldId id="303" r:id="rId17"/>
    <p:sldId id="305" r:id="rId18"/>
    <p:sldId id="306" r:id="rId19"/>
    <p:sldId id="30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590"/>
  </p:normalViewPr>
  <p:slideViewPr>
    <p:cSldViewPr snapToGrid="0" snapToObjects="1">
      <p:cViewPr varScale="1">
        <p:scale>
          <a:sx n="92" d="100"/>
          <a:sy n="92" d="100"/>
        </p:scale>
        <p:origin x="9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0CF3D-E00D-E243-89DB-A1DF0C056D03}" type="datetimeFigureOut">
              <a:rPr lang="en-US" smtClean="0"/>
              <a:t>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CFD1E-D954-E342-AD33-4162B1BAE9C9}" type="slidenum">
              <a:rPr lang="en-US" smtClean="0"/>
              <a:t>‹#›</a:t>
            </a:fld>
            <a:endParaRPr lang="en-US"/>
          </a:p>
        </p:txBody>
      </p:sp>
    </p:spTree>
    <p:extLst>
      <p:ext uri="{BB962C8B-B14F-4D97-AF65-F5344CB8AC3E}">
        <p14:creationId xmlns:p14="http://schemas.microsoft.com/office/powerpoint/2010/main" val="38953365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50938" y="692150"/>
            <a:ext cx="4556125" cy="3416300"/>
          </a:xfrm>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0938" y="692150"/>
            <a:ext cx="4556125" cy="3416300"/>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atin typeface="Arial" charset="0"/>
                <a:ea typeface="ＭＳ Ｐゴシック" charset="0"/>
                <a:cs typeface="ＭＳ Ｐゴシック" charset="0"/>
              </a:rPr>
              <a:t>Stopped on 26!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fld id="{999B140C-3367-4C4C-9F43-AC6D7016BB3C}" type="slidenum">
              <a:rPr lang="en-US" sz="1200"/>
              <a:pPr/>
              <a:t>6</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fld id="{618DCB3C-0A86-0744-840E-EEDBB06006C6}" type="slidenum">
              <a:rPr lang="en-US" sz="1200"/>
              <a:pPr/>
              <a:t>7</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000000"/>
                </a:solidFill>
                <a:latin typeface="Times New Roman" charset="0"/>
                <a:ea typeface="ＭＳ Ｐゴシック" charset="0"/>
                <a:cs typeface="ＭＳ Ｐゴシック" charset="0"/>
              </a:rPr>
              <a:t>*</a:t>
            </a:r>
          </a:p>
          <a:p>
            <a:endParaRPr lang="en-US">
              <a:solidFill>
                <a:srgbClr val="000000"/>
              </a:solidFill>
              <a:latin typeface="Times New Roman" charset="0"/>
              <a:ea typeface="ＭＳ Ｐゴシック" charset="0"/>
              <a:cs typeface="ＭＳ Ｐゴシック" charset="0"/>
            </a:endParaRPr>
          </a:p>
          <a:p>
            <a:r>
              <a:rPr lang="en-US">
                <a:solidFill>
                  <a:srgbClr val="000000"/>
                </a:solidFill>
                <a:latin typeface="Times New Roman" charset="0"/>
                <a:ea typeface="ＭＳ Ｐゴシック" charset="0"/>
                <a:cs typeface="ＭＳ Ｐゴシック" charset="0"/>
              </a:rPr>
              <a:t>Title:</a:t>
            </a:r>
          </a:p>
          <a:p>
            <a:r>
              <a:rPr lang="en-US">
                <a:solidFill>
                  <a:srgbClr val="000000"/>
                </a:solidFill>
                <a:latin typeface="Times New Roman" charset="0"/>
                <a:ea typeface="ＭＳ Ｐゴシック" charset="0"/>
                <a:cs typeface="ＭＳ Ｐゴシック" charset="0"/>
              </a:rPr>
              <a:t>Enzymes accelerate chemical reactions.</a:t>
            </a:r>
          </a:p>
          <a:p>
            <a:endParaRPr lang="en-US">
              <a:solidFill>
                <a:srgbClr val="000000"/>
              </a:solidFill>
              <a:latin typeface="Times New Roman" charset="0"/>
              <a:ea typeface="ＭＳ Ｐゴシック" charset="0"/>
              <a:cs typeface="ＭＳ Ｐゴシック" charset="0"/>
            </a:endParaRPr>
          </a:p>
          <a:p>
            <a:r>
              <a:rPr lang="en-US">
                <a:solidFill>
                  <a:srgbClr val="000000"/>
                </a:solidFill>
                <a:latin typeface="Times New Roman" charset="0"/>
                <a:ea typeface="ＭＳ Ｐゴシック" charset="0"/>
                <a:cs typeface="ＭＳ Ｐゴシック" charset="0"/>
              </a:rPr>
              <a:t>Caption:</a:t>
            </a:r>
          </a:p>
          <a:p>
            <a:r>
              <a:rPr lang="en-US">
                <a:solidFill>
                  <a:srgbClr val="000000"/>
                </a:solidFill>
                <a:latin typeface="Times New Roman" charset="0"/>
                <a:ea typeface="ＭＳ Ｐゴシック" charset="0"/>
                <a:cs typeface="ＭＳ Ｐゴシック" charset="0"/>
              </a:rPr>
              <a:t>How is lactose split into glucose and galactose? Without an enzyme, the amount of energy necessary to activate this reaction is high. In the presence of the enzyme lactase, however, a low activation energy is sufficient to get the process started. The energy released from the splitting of lactose is the same in both cases.   </a:t>
            </a:r>
          </a:p>
          <a:p>
            <a:endParaRPr lang="en-US">
              <a:solidFill>
                <a:srgbClr val="000000"/>
              </a:solidFill>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fld id="{D995EA52-86E1-4046-A497-E22CC3A7A60C}" type="slidenum">
              <a:rPr lang="en-US" sz="1200"/>
              <a:pPr/>
              <a:t>8</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000000"/>
                </a:solidFill>
                <a:latin typeface="Times New Roman" charset="0"/>
                <a:ea typeface="ＭＳ Ｐゴシック" charset="0"/>
                <a:cs typeface="ＭＳ Ｐゴシック" charset="0"/>
              </a:rPr>
              <a:t>Figure: 06-10a-b</a:t>
            </a:r>
          </a:p>
          <a:p>
            <a:endParaRPr lang="en-US">
              <a:solidFill>
                <a:srgbClr val="000000"/>
              </a:solidFill>
              <a:latin typeface="Times New Roman" charset="0"/>
              <a:ea typeface="ＭＳ Ｐゴシック" charset="0"/>
              <a:cs typeface="ＭＳ Ｐゴシック" charset="0"/>
            </a:endParaRPr>
          </a:p>
          <a:p>
            <a:r>
              <a:rPr lang="en-US">
                <a:solidFill>
                  <a:srgbClr val="000000"/>
                </a:solidFill>
                <a:latin typeface="Times New Roman" charset="0"/>
                <a:ea typeface="ＭＳ Ｐゴシック" charset="0"/>
                <a:cs typeface="ＭＳ Ｐゴシック" charset="0"/>
              </a:rPr>
              <a:t>Title:</a:t>
            </a:r>
          </a:p>
          <a:p>
            <a:r>
              <a:rPr lang="en-US">
                <a:solidFill>
                  <a:srgbClr val="000000"/>
                </a:solidFill>
                <a:latin typeface="Times New Roman" charset="0"/>
                <a:ea typeface="ＭＳ Ｐゴシック" charset="0"/>
                <a:cs typeface="ＭＳ Ｐゴシック" charset="0"/>
              </a:rPr>
              <a:t>When the product slows the reaction.</a:t>
            </a:r>
          </a:p>
          <a:p>
            <a:endParaRPr lang="en-US">
              <a:solidFill>
                <a:srgbClr val="000000"/>
              </a:solidFill>
              <a:latin typeface="Times New Roman" charset="0"/>
              <a:ea typeface="ＭＳ Ｐゴシック" charset="0"/>
              <a:cs typeface="ＭＳ Ｐゴシック" charset="0"/>
            </a:endParaRPr>
          </a:p>
          <a:p>
            <a:r>
              <a:rPr lang="en-US">
                <a:solidFill>
                  <a:srgbClr val="000000"/>
                </a:solidFill>
                <a:latin typeface="Times New Roman" charset="0"/>
                <a:ea typeface="ＭＳ Ｐゴシック" charset="0"/>
                <a:cs typeface="ＭＳ Ｐゴシック" charset="0"/>
              </a:rPr>
              <a:t>Caption:</a:t>
            </a:r>
          </a:p>
          <a:p>
            <a:r>
              <a:rPr lang="en-US">
                <a:solidFill>
                  <a:srgbClr val="000000"/>
                </a:solidFill>
                <a:latin typeface="Times New Roman" charset="0"/>
                <a:ea typeface="ＭＳ Ｐゴシック" charset="0"/>
                <a:cs typeface="ＭＳ Ｐゴシック" charset="0"/>
              </a:rPr>
              <a:t>The frequency of chemical reactions can be controlled by negative feedback. a. In step 1, the substrate (yellow circles) binds to the enzyme. This transforms the substrate, in step 2, into the product (the orange wedges). b. The product now binds to a different site on the enzyme (step 3), causing a conformational change in the enzyme that prevents it from binding with any more substrate (step 4). </a:t>
            </a:r>
          </a:p>
          <a:p>
            <a:endParaRPr lang="en-US">
              <a:solidFill>
                <a:srgbClr val="000000"/>
              </a:solidFill>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fld id="{3C49974B-F226-594F-B66F-76CBEDC20F3D}" type="slidenum">
              <a:rPr lang="en-US" sz="1200"/>
              <a:pPr/>
              <a:t>9</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DEC4CD-4AD6-D64E-A494-2BA59BD84C7F}"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355899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C4CD-4AD6-D64E-A494-2BA59BD84C7F}"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3603851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C4CD-4AD6-D64E-A494-2BA59BD84C7F}"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319203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EC4CD-4AD6-D64E-A494-2BA59BD84C7F}"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226744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EC4CD-4AD6-D64E-A494-2BA59BD84C7F}" type="datetimeFigureOut">
              <a:rPr lang="en-US" smtClean="0"/>
              <a:t>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102517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EC4CD-4AD6-D64E-A494-2BA59BD84C7F}"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117838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EC4CD-4AD6-D64E-A494-2BA59BD84C7F}" type="datetimeFigureOut">
              <a:rPr lang="en-US" smtClean="0"/>
              <a:t>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172719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DEC4CD-4AD6-D64E-A494-2BA59BD84C7F}" type="datetimeFigureOut">
              <a:rPr lang="en-US" smtClean="0"/>
              <a:t>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187385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EC4CD-4AD6-D64E-A494-2BA59BD84C7F}" type="datetimeFigureOut">
              <a:rPr lang="en-US" smtClean="0"/>
              <a:t>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333507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C4CD-4AD6-D64E-A494-2BA59BD84C7F}"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235834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DEC4CD-4AD6-D64E-A494-2BA59BD84C7F}" type="datetimeFigureOut">
              <a:rPr lang="en-US" smtClean="0"/>
              <a:t>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7A167-79FA-0E40-B962-C9F0E3AD085D}" type="slidenum">
              <a:rPr lang="en-US" smtClean="0"/>
              <a:t>‹#›</a:t>
            </a:fld>
            <a:endParaRPr lang="en-US"/>
          </a:p>
        </p:txBody>
      </p:sp>
    </p:spTree>
    <p:extLst>
      <p:ext uri="{BB962C8B-B14F-4D97-AF65-F5344CB8AC3E}">
        <p14:creationId xmlns:p14="http://schemas.microsoft.com/office/powerpoint/2010/main" val="264524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EC4CD-4AD6-D64E-A494-2BA59BD84C7F}" type="datetimeFigureOut">
              <a:rPr lang="en-US" smtClean="0"/>
              <a:t>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7A167-79FA-0E40-B962-C9F0E3AD085D}" type="slidenum">
              <a:rPr lang="en-US" smtClean="0"/>
              <a:t>‹#›</a:t>
            </a:fld>
            <a:endParaRPr lang="en-US"/>
          </a:p>
        </p:txBody>
      </p:sp>
    </p:spTree>
    <p:extLst>
      <p:ext uri="{BB962C8B-B14F-4D97-AF65-F5344CB8AC3E}">
        <p14:creationId xmlns:p14="http://schemas.microsoft.com/office/powerpoint/2010/main" val="86285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latin typeface="Arial" charset="0"/>
              <a:ea typeface="ＭＳ Ｐゴシック" charset="0"/>
              <a:cs typeface="ＭＳ Ｐゴシック" charset="0"/>
            </a:endParaRPr>
          </a:p>
        </p:txBody>
      </p:sp>
      <p:sp>
        <p:nvSpPr>
          <p:cNvPr id="33795" name="Rectangle 3"/>
          <p:cNvSpPr>
            <a:spLocks noGrp="1" noChangeArrowheads="1"/>
          </p:cNvSpPr>
          <p:nvPr>
            <p:ph type="body" idx="1"/>
          </p:nvPr>
        </p:nvSpPr>
        <p:spPr/>
        <p:txBody>
          <a:bodyPr/>
          <a:lstStyle/>
          <a:p>
            <a:endParaRPr lang="en-US">
              <a:latin typeface="Arial" charset="0"/>
              <a:ea typeface="ＭＳ Ｐゴシック" charset="0"/>
              <a:cs typeface="ＭＳ Ｐゴシック" charset="0"/>
            </a:endParaRPr>
          </a:p>
        </p:txBody>
      </p:sp>
      <p:pic>
        <p:nvPicPr>
          <p:cNvPr id="33796" name="Picture 4" descr="C:\My Documents\My Pictures\micro2\tertiarypr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8745"/>
            <a:ext cx="8610600" cy="629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48766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1221"/>
            <a:ext cx="8229600" cy="1143000"/>
          </a:xfrm>
          <a:noFill/>
        </p:spPr>
        <p:txBody>
          <a:bodyPr/>
          <a:lstStyle/>
          <a:p>
            <a:r>
              <a:rPr lang="en-US" dirty="0">
                <a:latin typeface="Arial" charset="0"/>
                <a:ea typeface="ＭＳ Ｐゴシック" charset="0"/>
                <a:cs typeface="ＭＳ Ｐゴシック" charset="0"/>
              </a:rPr>
              <a:t>enzyme activity </a:t>
            </a:r>
            <a:r>
              <a:rPr lang="en-US" dirty="0" err="1">
                <a:latin typeface="Arial" charset="0"/>
                <a:ea typeface="ＭＳ Ｐゴシック" charset="0"/>
                <a:cs typeface="ＭＳ Ｐゴシック" charset="0"/>
              </a:rPr>
              <a:t>vs</a:t>
            </a:r>
            <a:r>
              <a:rPr lang="en-US" dirty="0">
                <a:latin typeface="Arial" charset="0"/>
                <a:ea typeface="ＭＳ Ｐゴシック" charset="0"/>
                <a:cs typeface="ＭＳ Ｐゴシック" charset="0"/>
              </a:rPr>
              <a:t> temperature</a:t>
            </a:r>
          </a:p>
        </p:txBody>
      </p:sp>
      <p:sp>
        <p:nvSpPr>
          <p:cNvPr id="30723" name="Rectangle 3"/>
          <p:cNvSpPr>
            <a:spLocks noGrp="1" noChangeArrowheads="1"/>
          </p:cNvSpPr>
          <p:nvPr>
            <p:ph type="body" idx="1"/>
          </p:nvPr>
        </p:nvSpPr>
        <p:spPr>
          <a:xfrm>
            <a:off x="0" y="781050"/>
            <a:ext cx="8686800" cy="4724400"/>
          </a:xfrm>
          <a:noFill/>
        </p:spPr>
        <p:txBody>
          <a:bodyPr/>
          <a:lstStyle/>
          <a:p>
            <a:pPr marL="0" indent="0">
              <a:buNone/>
            </a:pPr>
            <a:endParaRPr lang="en-US" dirty="0">
              <a:latin typeface="Arial" charset="0"/>
              <a:ea typeface="ＭＳ Ｐゴシック" charset="0"/>
              <a:cs typeface="ＭＳ Ｐゴシック" charset="0"/>
            </a:endParaRPr>
          </a:p>
        </p:txBody>
      </p:sp>
      <p:pic>
        <p:nvPicPr>
          <p:cNvPr id="79876" name="Picture 5" descr="C:\My Documents\My Pictures\micro2\tempanden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1066800"/>
            <a:ext cx="5580062"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96995830"/>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in)">
                                      <p:cBhvr>
                                        <p:cTn id="7" dur="500"/>
                                        <p:tgtEl>
                                          <p:spTgt spid="30723">
                                            <p:txEl>
                                              <p:pRg st="0" end="0"/>
                                            </p:txEl>
                                          </p:spTgt>
                                        </p:tgtEl>
                                      </p:cBhvr>
                                    </p:animEffect>
                                  </p:childTnLst>
                                  <p:subTnLst>
                                    <p:animClr clrSpc="rgb" dir="cw">
                                      <p:cBhvr override="childStyle">
                                        <p:cTn dur="1" fill="hold" display="0" masterRel="nextClick" afterEffect="1"/>
                                        <p:tgtEl>
                                          <p:spTgt spid="30723">
                                            <p:txEl>
                                              <p:pRg st="0" end="0"/>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atin typeface="Arial" charset="0"/>
                <a:ea typeface="ＭＳ Ｐゴシック" charset="0"/>
                <a:cs typeface="ＭＳ Ｐゴシック" charset="0"/>
              </a:rPr>
              <a:t>pH</a:t>
            </a:r>
          </a:p>
        </p:txBody>
      </p:sp>
      <p:sp>
        <p:nvSpPr>
          <p:cNvPr id="81923" name="Rectangle 3"/>
          <p:cNvSpPr>
            <a:spLocks noGrp="1" noChangeArrowheads="1"/>
          </p:cNvSpPr>
          <p:nvPr>
            <p:ph type="body" idx="1"/>
          </p:nvPr>
        </p:nvSpPr>
        <p:spPr>
          <a:xfrm>
            <a:off x="107950" y="612246"/>
            <a:ext cx="5014383" cy="5801254"/>
          </a:xfrm>
        </p:spPr>
        <p:txBody>
          <a:bodyPr/>
          <a:lstStyle/>
          <a:p>
            <a:r>
              <a:rPr lang="en-US" dirty="0">
                <a:latin typeface="Arial" charset="0"/>
                <a:ea typeface="ＭＳ Ｐゴシック" charset="0"/>
                <a:cs typeface="ＭＳ Ｐゴシック" charset="0"/>
              </a:rPr>
              <a:t>Measurement of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acid/base balance</a:t>
            </a:r>
          </a:p>
          <a:p>
            <a:r>
              <a:rPr lang="en-US" dirty="0">
                <a:latin typeface="Arial" charset="0"/>
                <a:ea typeface="ＭＳ Ｐゴシック" charset="0"/>
                <a:cs typeface="ＭＳ Ｐゴシック" charset="0"/>
              </a:rPr>
              <a:t>Logarithmic scale</a:t>
            </a:r>
          </a:p>
          <a:p>
            <a:r>
              <a:rPr lang="en-US" dirty="0">
                <a:latin typeface="Arial" charset="0"/>
                <a:ea typeface="ＭＳ Ｐゴシック" charset="0"/>
                <a:cs typeface="ＭＳ Ｐゴシック" charset="0"/>
              </a:rPr>
              <a:t>0-6.9 = acid</a:t>
            </a:r>
          </a:p>
          <a:p>
            <a:r>
              <a:rPr lang="en-US" dirty="0">
                <a:latin typeface="Arial" charset="0"/>
                <a:ea typeface="ＭＳ Ｐゴシック" charset="0"/>
                <a:cs typeface="ＭＳ Ｐゴシック" charset="0"/>
              </a:rPr>
              <a:t>7.1-14 = basic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(alkaline)</a:t>
            </a:r>
          </a:p>
          <a:p>
            <a:r>
              <a:rPr lang="en-US" dirty="0">
                <a:latin typeface="Arial" charset="0"/>
                <a:ea typeface="ＭＳ Ｐゴシック" charset="0"/>
                <a:cs typeface="ＭＳ Ｐゴシック" charset="0"/>
              </a:rPr>
              <a:t>7 = neutral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(like pure water)</a:t>
            </a:r>
          </a:p>
        </p:txBody>
      </p:sp>
      <p:pic>
        <p:nvPicPr>
          <p:cNvPr id="81924" name="Picture 4" descr="C:\My Documents\My Pictures\micro2\phsc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17" y="538163"/>
            <a:ext cx="5499100" cy="55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V="1">
            <a:off x="7376583" y="5598583"/>
            <a:ext cx="571500" cy="42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7376583" y="3549657"/>
            <a:ext cx="571500" cy="42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7429499" y="1417638"/>
            <a:ext cx="571500" cy="423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64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Naming of enzymes</a:t>
            </a:r>
          </a:p>
        </p:txBody>
      </p:sp>
      <p:sp>
        <p:nvSpPr>
          <p:cNvPr id="34819" name="Rectangle 3"/>
          <p:cNvSpPr>
            <a:spLocks noGrp="1" noChangeArrowheads="1"/>
          </p:cNvSpPr>
          <p:nvPr>
            <p:ph type="body" idx="1"/>
          </p:nvPr>
        </p:nvSpPr>
        <p:spPr>
          <a:noFill/>
        </p:spPr>
        <p:txBody>
          <a:bodyPr/>
          <a:lstStyle/>
          <a:p>
            <a:r>
              <a:rPr lang="en-US">
                <a:latin typeface="Arial" charset="0"/>
                <a:ea typeface="ＭＳ Ｐゴシック" charset="0"/>
                <a:cs typeface="ＭＳ Ｐゴシック" charset="0"/>
              </a:rPr>
              <a:t>names end with -ase</a:t>
            </a:r>
          </a:p>
          <a:p>
            <a:r>
              <a:rPr lang="en-US">
                <a:latin typeface="Arial" charset="0"/>
                <a:ea typeface="ＭＳ Ｐゴシック" charset="0"/>
                <a:cs typeface="ＭＳ Ｐゴシック" charset="0"/>
              </a:rPr>
              <a:t>name of substrate +  ase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e.g. sucrose is digested by sucrase</a:t>
            </a:r>
          </a:p>
          <a:p>
            <a:r>
              <a:rPr lang="en-US">
                <a:latin typeface="Arial" charset="0"/>
                <a:ea typeface="ＭＳ Ｐゴシック" charset="0"/>
                <a:cs typeface="ＭＳ Ｐゴシック" charset="0"/>
              </a:rPr>
              <a:t>kind of reaction + ase</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e.g. an enzyme that causes oxidation is called oxidase</a:t>
            </a:r>
          </a:p>
        </p:txBody>
      </p:sp>
    </p:spTree>
    <p:extLst>
      <p:ext uri="{BB962C8B-B14F-4D97-AF65-F5344CB8AC3E}">
        <p14:creationId xmlns:p14="http://schemas.microsoft.com/office/powerpoint/2010/main" val="423575651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in)">
                                      <p:cBhvr>
                                        <p:cTn id="7" dur="5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rgbClr val="FFFF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ox(in)">
                                      <p:cBhvr>
                                        <p:cTn id="12" dur="500"/>
                                        <p:tgtEl>
                                          <p:spTgt spid="34819">
                                            <p:txEl>
                                              <p:pRg st="1" end="1"/>
                                            </p:txEl>
                                          </p:spTgt>
                                        </p:tgtEl>
                                      </p:cBhvr>
                                    </p:animEffect>
                                  </p:childTnLst>
                                  <p:subTnLst>
                                    <p:animClr clrSpc="rgb" dir="cw">
                                      <p:cBhvr override="childStyle">
                                        <p:cTn dur="1" fill="hold" display="0" masterRel="nextClick" afterEffect="1"/>
                                        <p:tgtEl>
                                          <p:spTgt spid="34819">
                                            <p:txEl>
                                              <p:pRg st="1" end="1"/>
                                            </p:txEl>
                                          </p:spTgt>
                                        </p:tgtEl>
                                        <p:attrNameLst>
                                          <p:attrName>ppt_c</p:attrName>
                                        </p:attrNameLst>
                                      </p:cBhvr>
                                      <p:to>
                                        <a:srgbClr val="FFFF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ox(in)">
                                      <p:cBhvr>
                                        <p:cTn id="17" dur="500"/>
                                        <p:tgtEl>
                                          <p:spTgt spid="34819">
                                            <p:txEl>
                                              <p:pRg st="2" end="2"/>
                                            </p:txEl>
                                          </p:spTgt>
                                        </p:tgtEl>
                                      </p:cBhvr>
                                    </p:animEffect>
                                  </p:childTnLst>
                                  <p:subTnLst>
                                    <p:animClr clrSpc="rgb" dir="cw">
                                      <p:cBhvr override="childStyle">
                                        <p:cTn dur="1" fill="hold" display="0" masterRel="nextClick" afterEffect="1"/>
                                        <p:tgtEl>
                                          <p:spTgt spid="34819">
                                            <p:txEl>
                                              <p:pRg st="2" end="2"/>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p:spPr>
        <p:txBody>
          <a:bodyPr>
            <a:normAutofit fontScale="90000"/>
          </a:bodyPr>
          <a:lstStyle/>
          <a:p>
            <a:r>
              <a:rPr lang="en-US" dirty="0">
                <a:latin typeface="Arial" charset="0"/>
                <a:ea typeface="ＭＳ Ｐゴシック" charset="0"/>
                <a:cs typeface="ＭＳ Ｐゴシック" charset="0"/>
              </a:rPr>
              <a:t>Types of Enzymes based on location</a:t>
            </a:r>
          </a:p>
        </p:txBody>
      </p:sp>
      <p:sp>
        <p:nvSpPr>
          <p:cNvPr id="35843" name="Rectangle 3"/>
          <p:cNvSpPr>
            <a:spLocks noGrp="1" noChangeArrowheads="1"/>
          </p:cNvSpPr>
          <p:nvPr>
            <p:ph type="body" idx="1"/>
          </p:nvPr>
        </p:nvSpPr>
        <p:spPr>
          <a:noFill/>
        </p:spPr>
        <p:txBody>
          <a:bodyPr>
            <a:normAutofit lnSpcReduction="10000"/>
          </a:bodyPr>
          <a:lstStyle/>
          <a:p>
            <a:r>
              <a:rPr lang="en-US" u="sng" dirty="0" err="1">
                <a:solidFill>
                  <a:srgbClr val="FF0000"/>
                </a:solidFill>
                <a:latin typeface="Arial" charset="0"/>
                <a:ea typeface="ＭＳ Ｐゴシック" charset="0"/>
                <a:cs typeface="ＭＳ Ｐゴシック" charset="0"/>
              </a:rPr>
              <a:t>endoenzymes</a:t>
            </a:r>
            <a:r>
              <a:rPr lang="en-US" dirty="0">
                <a:latin typeface="Arial" charset="0"/>
                <a:ea typeface="ＭＳ Ｐゴシック" charset="0"/>
                <a:cs typeface="ＭＳ Ｐゴシック" charset="0"/>
              </a:rPr>
              <a:t>: remain inside of the cell  (work internally)</a:t>
            </a:r>
          </a:p>
          <a:p>
            <a:pPr lvl="1"/>
            <a:r>
              <a:rPr lang="en-US" dirty="0">
                <a:latin typeface="Arial" charset="0"/>
                <a:ea typeface="ＭＳ Ｐゴシック" charset="0"/>
              </a:rPr>
              <a:t>enzymes of cellular metabolism</a:t>
            </a:r>
          </a:p>
          <a:p>
            <a:pPr lvl="1"/>
            <a:r>
              <a:rPr lang="en-US" sz="2800" dirty="0">
                <a:latin typeface="Arial" charset="0"/>
                <a:ea typeface="ＭＳ Ｐゴシック" charset="0"/>
              </a:rPr>
              <a:t>vulnerable enzymes</a:t>
            </a:r>
          </a:p>
          <a:p>
            <a:r>
              <a:rPr lang="en-US" u="sng" dirty="0" err="1">
                <a:solidFill>
                  <a:srgbClr val="FF0000"/>
                </a:solidFill>
                <a:latin typeface="Arial" charset="0"/>
                <a:ea typeface="ＭＳ Ｐゴシック" charset="0"/>
                <a:cs typeface="ＭＳ Ｐゴシック" charset="0"/>
              </a:rPr>
              <a:t>exoenzymes</a:t>
            </a:r>
            <a:r>
              <a:rPr lang="en-US" dirty="0">
                <a:latin typeface="Arial" charset="0"/>
                <a:ea typeface="ＭＳ Ｐゴシック" charset="0"/>
                <a:cs typeface="ＭＳ Ｐゴシック" charset="0"/>
              </a:rPr>
              <a:t>: released to the exterior of the cell (work externally)</a:t>
            </a:r>
          </a:p>
          <a:p>
            <a:pPr lvl="1"/>
            <a:r>
              <a:rPr lang="en-US" dirty="0">
                <a:latin typeface="Arial" charset="0"/>
                <a:ea typeface="ＭＳ Ｐゴシック" charset="0"/>
              </a:rPr>
              <a:t>digestive enzymes and </a:t>
            </a:r>
            <a:r>
              <a:rPr lang="en-US" sz="2800" dirty="0">
                <a:latin typeface="Arial" charset="0"/>
                <a:ea typeface="ＭＳ Ｐゴシック" charset="0"/>
              </a:rPr>
              <a:t>enzymes of virulence</a:t>
            </a:r>
          </a:p>
          <a:p>
            <a:pPr lvl="1"/>
            <a:endParaRPr lang="en-US" sz="2800" dirty="0">
              <a:latin typeface="Arial" charset="0"/>
              <a:ea typeface="ＭＳ Ｐゴシック" charset="0"/>
            </a:endParaRPr>
          </a:p>
          <a:p>
            <a:pPr lvl="1">
              <a:buFontTx/>
              <a:buNone/>
            </a:pPr>
            <a:r>
              <a:rPr lang="en-US" dirty="0">
                <a:latin typeface="Arial" charset="0"/>
                <a:ea typeface="ＭＳ Ｐゴシック" charset="0"/>
              </a:rPr>
              <a:t>  </a:t>
            </a:r>
          </a:p>
        </p:txBody>
      </p:sp>
    </p:spTree>
    <p:extLst>
      <p:ext uri="{BB962C8B-B14F-4D97-AF65-F5344CB8AC3E}">
        <p14:creationId xmlns:p14="http://schemas.microsoft.com/office/powerpoint/2010/main" val="123852920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ox(in)">
                                      <p:cBhvr>
                                        <p:cTn id="7" dur="500"/>
                                        <p:tgtEl>
                                          <p:spTgt spid="35843">
                                            <p:txEl>
                                              <p:pRg st="0" end="0"/>
                                            </p:txEl>
                                          </p:spTgt>
                                        </p:tgtEl>
                                      </p:cBhvr>
                                    </p:animEffect>
                                  </p:childTnLst>
                                  <p:subTnLst>
                                    <p:animClr clrSpc="rgb" dir="cw">
                                      <p:cBhvr override="childStyle">
                                        <p:cTn dur="1" fill="hold" display="0" masterRel="nextClick" afterEffect="1"/>
                                        <p:tgtEl>
                                          <p:spTgt spid="35843">
                                            <p:txEl>
                                              <p:pRg st="0" end="0"/>
                                            </p:txEl>
                                          </p:spTgt>
                                        </p:tgtEl>
                                        <p:attrNameLst>
                                          <p:attrName>ppt_c</p:attrName>
                                        </p:attrNameLst>
                                      </p:cBhvr>
                                      <p:to>
                                        <a:srgbClr val="FFFFFF"/>
                                      </p:to>
                                    </p:animClr>
                                  </p:subTnLst>
                                </p:cTn>
                              </p:par>
                              <p:par>
                                <p:cTn id="8" presetID="4" presetClass="entr" presetSubtype="16"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box(in)">
                                      <p:cBhvr>
                                        <p:cTn id="10" dur="500"/>
                                        <p:tgtEl>
                                          <p:spTgt spid="35843">
                                            <p:txEl>
                                              <p:pRg st="1" end="1"/>
                                            </p:txEl>
                                          </p:spTgt>
                                        </p:tgtEl>
                                      </p:cBhvr>
                                    </p:animEffect>
                                  </p:childTnLst>
                                  <p:subTnLst>
                                    <p:animClr clrSpc="rgb" dir="cw">
                                      <p:cBhvr override="childStyle">
                                        <p:cTn dur="1" fill="hold" display="0" masterRel="nextClick" afterEffect="1"/>
                                        <p:tgtEl>
                                          <p:spTgt spid="35843">
                                            <p:txEl>
                                              <p:pRg st="1" end="1"/>
                                            </p:txEl>
                                          </p:spTgt>
                                        </p:tgtEl>
                                        <p:attrNameLst>
                                          <p:attrName>ppt_c</p:attrName>
                                        </p:attrNameLst>
                                      </p:cBhvr>
                                      <p:to>
                                        <a:srgbClr val="FFFFFF"/>
                                      </p:to>
                                    </p:animClr>
                                  </p:subTnLst>
                                </p:cTn>
                              </p:par>
                              <p:par>
                                <p:cTn id="11" presetID="4" presetClass="entr" presetSubtype="16"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box(in)">
                                      <p:cBhvr>
                                        <p:cTn id="13" dur="500"/>
                                        <p:tgtEl>
                                          <p:spTgt spid="35843">
                                            <p:txEl>
                                              <p:pRg st="2" end="2"/>
                                            </p:txEl>
                                          </p:spTgt>
                                        </p:tgtEl>
                                      </p:cBhvr>
                                    </p:animEffect>
                                  </p:childTnLst>
                                  <p:subTnLst>
                                    <p:animClr clrSpc="rgb" dir="cw">
                                      <p:cBhvr override="childStyle">
                                        <p:cTn dur="1" fill="hold" display="0" masterRel="nextClick" afterEffect="1"/>
                                        <p:tgtEl>
                                          <p:spTgt spid="35843">
                                            <p:txEl>
                                              <p:pRg st="2" end="2"/>
                                            </p:txEl>
                                          </p:spTgt>
                                        </p:tgtEl>
                                        <p:attrNameLst>
                                          <p:attrName>ppt_c</p:attrName>
                                        </p:attrNameLst>
                                      </p:cBhvr>
                                      <p:to>
                                        <a:srgbClr val="FFFFFF"/>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5843">
                                            <p:txEl>
                                              <p:pRg st="3" end="3"/>
                                            </p:txEl>
                                          </p:spTgt>
                                        </p:tgtEl>
                                        <p:attrNameLst>
                                          <p:attrName>style.visibility</p:attrName>
                                        </p:attrNameLst>
                                      </p:cBhvr>
                                      <p:to>
                                        <p:strVal val="visible"/>
                                      </p:to>
                                    </p:set>
                                    <p:animEffect transition="in" filter="box(in)">
                                      <p:cBhvr>
                                        <p:cTn id="18" dur="500"/>
                                        <p:tgtEl>
                                          <p:spTgt spid="35843">
                                            <p:txEl>
                                              <p:pRg st="3" end="3"/>
                                            </p:txEl>
                                          </p:spTgt>
                                        </p:tgtEl>
                                      </p:cBhvr>
                                    </p:animEffect>
                                  </p:childTnLst>
                                  <p:subTnLst>
                                    <p:animClr clrSpc="rgb" dir="cw">
                                      <p:cBhvr override="childStyle">
                                        <p:cTn dur="1" fill="hold" display="0" masterRel="nextClick" afterEffect="1"/>
                                        <p:tgtEl>
                                          <p:spTgt spid="35843">
                                            <p:txEl>
                                              <p:pRg st="3" end="3"/>
                                            </p:txEl>
                                          </p:spTgt>
                                        </p:tgtEl>
                                        <p:attrNameLst>
                                          <p:attrName>ppt_c</p:attrName>
                                        </p:attrNameLst>
                                      </p:cBhvr>
                                      <p:to>
                                        <a:srgbClr val="FFFFFF"/>
                                      </p:to>
                                    </p:animClr>
                                  </p:subTnLst>
                                </p:cTn>
                              </p:par>
                              <p:par>
                                <p:cTn id="19" presetID="4" presetClass="entr" presetSubtype="16" fill="hold" grpId="0" nodeType="withEffect">
                                  <p:stCondLst>
                                    <p:cond delay="0"/>
                                  </p:stCondLst>
                                  <p:childTnLst>
                                    <p:set>
                                      <p:cBhvr>
                                        <p:cTn id="20" dur="1" fill="hold">
                                          <p:stCondLst>
                                            <p:cond delay="0"/>
                                          </p:stCondLst>
                                        </p:cTn>
                                        <p:tgtEl>
                                          <p:spTgt spid="35843">
                                            <p:txEl>
                                              <p:pRg st="4" end="4"/>
                                            </p:txEl>
                                          </p:spTgt>
                                        </p:tgtEl>
                                        <p:attrNameLst>
                                          <p:attrName>style.visibility</p:attrName>
                                        </p:attrNameLst>
                                      </p:cBhvr>
                                      <p:to>
                                        <p:strVal val="visible"/>
                                      </p:to>
                                    </p:set>
                                    <p:animEffect transition="in" filter="box(in)">
                                      <p:cBhvr>
                                        <p:cTn id="21" dur="500"/>
                                        <p:tgtEl>
                                          <p:spTgt spid="35843">
                                            <p:txEl>
                                              <p:pRg st="4" end="4"/>
                                            </p:txEl>
                                          </p:spTgt>
                                        </p:tgtEl>
                                      </p:cBhvr>
                                    </p:animEffect>
                                  </p:childTnLst>
                                  <p:subTnLst>
                                    <p:animClr clrSpc="rgb" dir="cw">
                                      <p:cBhvr override="childStyle">
                                        <p:cTn dur="1" fill="hold" display="0" masterRel="nextClick" afterEffect="1"/>
                                        <p:tgtEl>
                                          <p:spTgt spid="35843">
                                            <p:txEl>
                                              <p:pRg st="4" end="4"/>
                                            </p:txEl>
                                          </p:spTgt>
                                        </p:tgtEl>
                                        <p:attrNameLst>
                                          <p:attrName>ppt_c</p:attrName>
                                        </p:attrNameLst>
                                      </p:cBhvr>
                                      <p:to>
                                        <a:srgbClr val="FFFFFF"/>
                                      </p:to>
                                    </p:animClr>
                                  </p:subTnLst>
                                </p:cTn>
                              </p:par>
                              <p:par>
                                <p:cTn id="22" presetID="4" presetClass="entr" presetSubtype="16" fill="hold" grpId="0" nodeType="withEffect">
                                  <p:stCondLst>
                                    <p:cond delay="0"/>
                                  </p:stCondLst>
                                  <p:childTnLst>
                                    <p:set>
                                      <p:cBhvr>
                                        <p:cTn id="23" dur="1" fill="hold">
                                          <p:stCondLst>
                                            <p:cond delay="0"/>
                                          </p:stCondLst>
                                        </p:cTn>
                                        <p:tgtEl>
                                          <p:spTgt spid="35843">
                                            <p:txEl>
                                              <p:pRg st="6" end="6"/>
                                            </p:txEl>
                                          </p:spTgt>
                                        </p:tgtEl>
                                        <p:attrNameLst>
                                          <p:attrName>style.visibility</p:attrName>
                                        </p:attrNameLst>
                                      </p:cBhvr>
                                      <p:to>
                                        <p:strVal val="visible"/>
                                      </p:to>
                                    </p:set>
                                    <p:animEffect transition="in" filter="box(in)">
                                      <p:cBhvr>
                                        <p:cTn id="24" dur="500"/>
                                        <p:tgtEl>
                                          <p:spTgt spid="35843">
                                            <p:txEl>
                                              <p:pRg st="6" end="6"/>
                                            </p:txEl>
                                          </p:spTgt>
                                        </p:tgtEl>
                                      </p:cBhvr>
                                    </p:animEffect>
                                  </p:childTnLst>
                                  <p:subTnLst>
                                    <p:animClr clrSpc="rgb" dir="cw">
                                      <p:cBhvr override="childStyle">
                                        <p:cTn dur="1" fill="hold" display="0" masterRel="nextClick" afterEffect="1"/>
                                        <p:tgtEl>
                                          <p:spTgt spid="35843">
                                            <p:txEl>
                                              <p:pRg st="6" end="6"/>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n-US">
                <a:latin typeface="Arial" charset="0"/>
                <a:ea typeface="ＭＳ Ｐゴシック" charset="0"/>
                <a:cs typeface="ＭＳ Ｐゴシック" charset="0"/>
              </a:rPr>
              <a:t>Constitutive vs Induced Enzymes</a:t>
            </a:r>
          </a:p>
        </p:txBody>
      </p:sp>
      <p:sp>
        <p:nvSpPr>
          <p:cNvPr id="95235" name="Rectangle 3"/>
          <p:cNvSpPr>
            <a:spLocks noGrp="1" noChangeArrowheads="1"/>
          </p:cNvSpPr>
          <p:nvPr>
            <p:ph type="body" idx="1"/>
          </p:nvPr>
        </p:nvSpPr>
        <p:spPr/>
        <p:txBody>
          <a:bodyPr/>
          <a:lstStyle/>
          <a:p>
            <a:r>
              <a:rPr lang="en-US" dirty="0">
                <a:latin typeface="Arial" charset="0"/>
                <a:ea typeface="ＭＳ Ｐゴシック" charset="0"/>
                <a:cs typeface="ＭＳ Ｐゴシック" charset="0"/>
              </a:rPr>
              <a:t>___________ enzymes: </a:t>
            </a:r>
          </a:p>
          <a:p>
            <a:pPr lvl="1"/>
            <a:r>
              <a:rPr lang="en-US" dirty="0">
                <a:latin typeface="Arial" charset="0"/>
                <a:ea typeface="ＭＳ Ｐゴシック" charset="0"/>
              </a:rPr>
              <a:t>always present</a:t>
            </a:r>
          </a:p>
          <a:p>
            <a:pPr lvl="1"/>
            <a:r>
              <a:rPr lang="en-US" dirty="0">
                <a:latin typeface="Arial" charset="0"/>
                <a:ea typeface="ＭＳ Ｐゴシック" charset="0"/>
              </a:rPr>
              <a:t>necessary for life of cell</a:t>
            </a:r>
          </a:p>
          <a:p>
            <a:r>
              <a:rPr lang="en-US" dirty="0">
                <a:latin typeface="Arial" charset="0"/>
                <a:ea typeface="ＭＳ Ｐゴシック" charset="0"/>
                <a:cs typeface="ＭＳ Ｐゴシック" charset="0"/>
              </a:rPr>
              <a:t>__________ enzymes:</a:t>
            </a:r>
          </a:p>
          <a:p>
            <a:pPr lvl="1"/>
            <a:r>
              <a:rPr lang="en-US" dirty="0">
                <a:latin typeface="Arial" charset="0"/>
                <a:ea typeface="ＭＳ Ｐゴシック" charset="0"/>
              </a:rPr>
              <a:t>produced only when substrates are present</a:t>
            </a:r>
          </a:p>
          <a:p>
            <a:pPr lvl="1"/>
            <a:r>
              <a:rPr lang="en-US" dirty="0">
                <a:latin typeface="Arial" charset="0"/>
                <a:ea typeface="ＭＳ Ｐゴシック" charset="0"/>
              </a:rPr>
              <a:t>e.g. digestive enzymes </a:t>
            </a:r>
          </a:p>
          <a:p>
            <a:pPr lvl="1"/>
            <a:r>
              <a:rPr lang="en-US" dirty="0">
                <a:latin typeface="Arial" charset="0"/>
                <a:ea typeface="ＭＳ Ｐゴシック" charset="0"/>
              </a:rPr>
              <a:t>provide efficiency and adaptability</a:t>
            </a:r>
          </a:p>
        </p:txBody>
      </p:sp>
      <p:sp>
        <p:nvSpPr>
          <p:cNvPr id="2" name="TextBox 1"/>
          <p:cNvSpPr txBox="1"/>
          <p:nvPr>
            <p:custDataLst>
              <p:tags r:id="rId1"/>
            </p:custDataLst>
          </p:nvPr>
        </p:nvSpPr>
        <p:spPr>
          <a:xfrm>
            <a:off x="1174750" y="1600200"/>
            <a:ext cx="2476500" cy="461665"/>
          </a:xfrm>
          <a:prstGeom prst="rect">
            <a:avLst/>
          </a:prstGeom>
          <a:noFill/>
        </p:spPr>
        <p:txBody>
          <a:bodyPr wrap="square" rtlCol="0">
            <a:spAutoFit/>
          </a:bodyPr>
          <a:lstStyle/>
          <a:p>
            <a:r>
              <a:rPr lang="en-US" sz="2400" dirty="0">
                <a:solidFill>
                  <a:srgbClr val="FF0000"/>
                </a:solidFill>
                <a:latin typeface="Arial" charset="0"/>
                <a:ea typeface="ＭＳ Ｐゴシック" charset="0"/>
                <a:cs typeface="ＭＳ Ｐゴシック" charset="0"/>
              </a:rPr>
              <a:t>Constitutive</a:t>
            </a:r>
            <a:endParaRPr lang="en-US" sz="2400" dirty="0">
              <a:solidFill>
                <a:srgbClr val="FF0000"/>
              </a:solidFill>
            </a:endParaRPr>
          </a:p>
        </p:txBody>
      </p:sp>
      <p:sp>
        <p:nvSpPr>
          <p:cNvPr id="5" name="TextBox 4"/>
          <p:cNvSpPr txBox="1"/>
          <p:nvPr>
            <p:custDataLst>
              <p:tags r:id="rId2"/>
            </p:custDataLst>
          </p:nvPr>
        </p:nvSpPr>
        <p:spPr>
          <a:xfrm>
            <a:off x="1174750" y="3230034"/>
            <a:ext cx="2476500" cy="461665"/>
          </a:xfrm>
          <a:prstGeom prst="rect">
            <a:avLst/>
          </a:prstGeom>
          <a:noFill/>
        </p:spPr>
        <p:txBody>
          <a:bodyPr wrap="square" rtlCol="0">
            <a:spAutoFit/>
          </a:bodyPr>
          <a:lstStyle/>
          <a:p>
            <a:r>
              <a:rPr lang="en-US" sz="2400" dirty="0">
                <a:solidFill>
                  <a:srgbClr val="FF0000"/>
                </a:solidFill>
                <a:latin typeface="Arial" charset="0"/>
                <a:ea typeface="ＭＳ Ｐゴシック" charset="0"/>
                <a:cs typeface="ＭＳ Ｐゴシック" charset="0"/>
              </a:rPr>
              <a:t>Induced</a:t>
            </a:r>
            <a:endParaRPr lang="en-US" sz="2400" dirty="0">
              <a:solidFill>
                <a:srgbClr val="FF0000"/>
              </a:solidFill>
            </a:endParaRPr>
          </a:p>
        </p:txBody>
      </p:sp>
    </p:spTree>
    <p:extLst>
      <p:ext uri="{BB962C8B-B14F-4D97-AF65-F5344CB8AC3E}">
        <p14:creationId xmlns:p14="http://schemas.microsoft.com/office/powerpoint/2010/main" val="403287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190500"/>
            <a:ext cx="9131300" cy="723900"/>
          </a:xfrm>
          <a:noFill/>
        </p:spPr>
        <p:txBody>
          <a:bodyPr>
            <a:normAutofit fontScale="90000"/>
          </a:bodyPr>
          <a:lstStyle/>
          <a:p>
            <a:r>
              <a:rPr lang="en-US">
                <a:latin typeface="Arial" charset="0"/>
                <a:ea typeface="ＭＳ Ｐゴシック" charset="0"/>
                <a:cs typeface="ＭＳ Ｐゴシック" charset="0"/>
              </a:rPr>
              <a:t>Classification of organisms by</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oxygen use (study table 6.1)</a:t>
            </a:r>
          </a:p>
        </p:txBody>
      </p:sp>
      <p:sp>
        <p:nvSpPr>
          <p:cNvPr id="51203" name="Rectangle 3"/>
          <p:cNvSpPr>
            <a:spLocks noGrp="1" noChangeArrowheads="1"/>
          </p:cNvSpPr>
          <p:nvPr>
            <p:ph type="body" idx="1"/>
          </p:nvPr>
        </p:nvSpPr>
        <p:spPr>
          <a:xfrm>
            <a:off x="0" y="1543050"/>
            <a:ext cx="8686800" cy="4724400"/>
          </a:xfrm>
          <a:noFill/>
        </p:spPr>
        <p:txBody>
          <a:bodyPr>
            <a:normAutofit fontScale="85000" lnSpcReduction="20000"/>
          </a:bodyPr>
          <a:lstStyle/>
          <a:p>
            <a:r>
              <a:rPr lang="en-US" dirty="0">
                <a:latin typeface="Arial" charset="0"/>
                <a:ea typeface="ＭＳ Ｐゴシック" charset="0"/>
                <a:cs typeface="ＭＳ Ｐゴシック" charset="0"/>
              </a:rPr>
              <a:t>1. </a:t>
            </a:r>
            <a:r>
              <a:rPr lang="en-US" dirty="0">
                <a:solidFill>
                  <a:srgbClr val="FF0000"/>
                </a:solidFill>
                <a:latin typeface="Arial" charset="0"/>
                <a:ea typeface="ＭＳ Ｐゴシック" charset="0"/>
                <a:cs typeface="ＭＳ Ｐゴシック" charset="0"/>
              </a:rPr>
              <a:t>obligate aerobes</a:t>
            </a:r>
            <a:r>
              <a:rPr lang="en-US" dirty="0">
                <a:latin typeface="Arial" charset="0"/>
                <a:ea typeface="ＭＳ Ｐゴシック" charset="0"/>
                <a:cs typeface="ＭＳ Ｐゴシック" charset="0"/>
              </a:rPr>
              <a:t>: (= strictly aerobic): must have oxygen to grow (go dormant without oxygen)</a:t>
            </a:r>
          </a:p>
          <a:p>
            <a:r>
              <a:rPr lang="en-US" dirty="0">
                <a:latin typeface="Arial" charset="0"/>
                <a:ea typeface="ＭＳ Ｐゴシック" charset="0"/>
                <a:cs typeface="ＭＳ Ｐゴシック" charset="0"/>
              </a:rPr>
              <a:t>2. </a:t>
            </a:r>
            <a:r>
              <a:rPr lang="en-US" dirty="0" err="1">
                <a:solidFill>
                  <a:srgbClr val="FF0000"/>
                </a:solidFill>
                <a:latin typeface="Arial" charset="0"/>
                <a:ea typeface="ＭＳ Ｐゴシック" charset="0"/>
                <a:cs typeface="ＭＳ Ｐゴシック" charset="0"/>
              </a:rPr>
              <a:t>microaerophiles</a:t>
            </a:r>
            <a:r>
              <a:rPr lang="en-US" dirty="0">
                <a:latin typeface="Arial" charset="0"/>
                <a:ea typeface="ＭＳ Ｐゴシック" charset="0"/>
                <a:cs typeface="ＭＳ Ｐゴシック" charset="0"/>
              </a:rPr>
              <a:t>: grow best at low oxygen levels (less than atmospheric) </a:t>
            </a:r>
          </a:p>
          <a:p>
            <a:r>
              <a:rPr lang="en-US" dirty="0">
                <a:latin typeface="Arial" charset="0"/>
                <a:ea typeface="ＭＳ Ｐゴシック" charset="0"/>
                <a:cs typeface="ＭＳ Ｐゴシック" charset="0"/>
              </a:rPr>
              <a:t>3. </a:t>
            </a:r>
            <a:r>
              <a:rPr lang="en-US" dirty="0">
                <a:solidFill>
                  <a:srgbClr val="FF0000"/>
                </a:solidFill>
                <a:latin typeface="Arial" charset="0"/>
                <a:ea typeface="ＭＳ Ｐゴシック" charset="0"/>
                <a:cs typeface="ＭＳ Ｐゴシック" charset="0"/>
              </a:rPr>
              <a:t>facultative anaerobes</a:t>
            </a:r>
            <a:r>
              <a:rPr lang="en-US" dirty="0">
                <a:latin typeface="Arial" charset="0"/>
                <a:ea typeface="ＭＳ Ｐゴシック" charset="0"/>
                <a:cs typeface="ＭＳ Ｐゴシック" charset="0"/>
              </a:rPr>
              <a:t>: use oxygen if it</a:t>
            </a:r>
            <a:r>
              <a:rPr lang="ja-JP" altLang="en-US"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s present, but can also grow anaerobically (capable of growing at any oxygen level, but greater growth with oxygen present)</a:t>
            </a:r>
          </a:p>
          <a:p>
            <a:r>
              <a:rPr lang="en-US" dirty="0">
                <a:latin typeface="Arial" charset="0"/>
                <a:ea typeface="ＭＳ Ｐゴシック" charset="0"/>
                <a:cs typeface="ＭＳ Ｐゴシック" charset="0"/>
              </a:rPr>
              <a:t>4. </a:t>
            </a:r>
            <a:r>
              <a:rPr lang="en-US" dirty="0" err="1">
                <a:solidFill>
                  <a:srgbClr val="FF0000"/>
                </a:solidFill>
                <a:latin typeface="Arial" charset="0"/>
                <a:ea typeface="ＭＳ Ｐゴシック" charset="0"/>
                <a:cs typeface="ＭＳ Ｐゴシック" charset="0"/>
              </a:rPr>
              <a:t>aerotolerant</a:t>
            </a:r>
            <a:r>
              <a:rPr lang="en-US" dirty="0">
                <a:solidFill>
                  <a:srgbClr val="FF0000"/>
                </a:solidFill>
                <a:latin typeface="Arial" charset="0"/>
                <a:ea typeface="ＭＳ Ｐゴシック" charset="0"/>
                <a:cs typeface="ＭＳ Ｐゴシック" charset="0"/>
              </a:rPr>
              <a:t> anaerobes</a:t>
            </a:r>
            <a:r>
              <a:rPr lang="en-US" dirty="0">
                <a:latin typeface="Arial" charset="0"/>
                <a:ea typeface="ＭＳ Ｐゴシック" charset="0"/>
                <a:cs typeface="ＭＳ Ｐゴシック" charset="0"/>
              </a:rPr>
              <a:t>: never use oxygen, but not inhibited by it</a:t>
            </a:r>
          </a:p>
          <a:p>
            <a:r>
              <a:rPr lang="en-US" dirty="0">
                <a:latin typeface="Arial" charset="0"/>
                <a:ea typeface="ＭＳ Ｐゴシック" charset="0"/>
                <a:cs typeface="ＭＳ Ｐゴシック" charset="0"/>
              </a:rPr>
              <a:t>5. </a:t>
            </a:r>
            <a:r>
              <a:rPr lang="en-US" dirty="0">
                <a:solidFill>
                  <a:srgbClr val="FF0000"/>
                </a:solidFill>
                <a:latin typeface="Arial" charset="0"/>
                <a:ea typeface="ＭＳ Ｐゴシック" charset="0"/>
                <a:cs typeface="ＭＳ Ｐゴシック" charset="0"/>
              </a:rPr>
              <a:t>obligate anaerobes</a:t>
            </a:r>
            <a:r>
              <a:rPr lang="en-US" dirty="0">
                <a:latin typeface="Arial" charset="0"/>
                <a:ea typeface="ＭＳ Ｐゴシック" charset="0"/>
                <a:cs typeface="ＭＳ Ｐゴシック" charset="0"/>
              </a:rPr>
              <a:t>: grow only in absence of oxygen (inhibited by oxygen)</a:t>
            </a:r>
          </a:p>
        </p:txBody>
      </p:sp>
    </p:spTree>
    <p:extLst>
      <p:ext uri="{BB962C8B-B14F-4D97-AF65-F5344CB8AC3E}">
        <p14:creationId xmlns:p14="http://schemas.microsoft.com/office/powerpoint/2010/main" val="37235412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subTnLst>
                                    <p:animClr clrSpc="rgb" dir="cw">
                                      <p:cBhvr override="childStyle">
                                        <p:cTn dur="1" fill="hold" display="0" masterRel="nextClick" afterEffect="1"/>
                                        <p:tgtEl>
                                          <p:spTgt spid="51203">
                                            <p:txEl>
                                              <p:pRg st="0" end="0"/>
                                            </p:txEl>
                                          </p:spTgt>
                                        </p:tgtEl>
                                        <p:attrNameLst>
                                          <p:attrName>ppt_c</p:attrName>
                                        </p:attrNameLst>
                                      </p:cBhvr>
                                      <p:to>
                                        <a:srgbClr val="FFFF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ox(in)">
                                      <p:cBhvr>
                                        <p:cTn id="12" dur="500"/>
                                        <p:tgtEl>
                                          <p:spTgt spid="51203">
                                            <p:txEl>
                                              <p:pRg st="1" end="1"/>
                                            </p:txEl>
                                          </p:spTgt>
                                        </p:tgtEl>
                                      </p:cBhvr>
                                    </p:animEffect>
                                  </p:childTnLst>
                                  <p:subTnLst>
                                    <p:animClr clrSpc="rgb" dir="cw">
                                      <p:cBhvr override="childStyle">
                                        <p:cTn dur="1" fill="hold" display="0" masterRel="nextClick" afterEffect="1"/>
                                        <p:tgtEl>
                                          <p:spTgt spid="51203">
                                            <p:txEl>
                                              <p:pRg st="1" end="1"/>
                                            </p:txEl>
                                          </p:spTgt>
                                        </p:tgtEl>
                                        <p:attrNameLst>
                                          <p:attrName>ppt_c</p:attrName>
                                        </p:attrNameLst>
                                      </p:cBhvr>
                                      <p:to>
                                        <a:srgbClr val="FFFF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ox(in)">
                                      <p:cBhvr>
                                        <p:cTn id="17" dur="500"/>
                                        <p:tgtEl>
                                          <p:spTgt spid="51203">
                                            <p:txEl>
                                              <p:pRg st="2" end="2"/>
                                            </p:txEl>
                                          </p:spTgt>
                                        </p:tgtEl>
                                      </p:cBhvr>
                                    </p:animEffect>
                                  </p:childTnLst>
                                  <p:subTnLst>
                                    <p:animClr clrSpc="rgb" dir="cw">
                                      <p:cBhvr override="childStyle">
                                        <p:cTn dur="1" fill="hold" display="0" masterRel="nextClick" afterEffect="1"/>
                                        <p:tgtEl>
                                          <p:spTgt spid="51203">
                                            <p:txEl>
                                              <p:pRg st="2" end="2"/>
                                            </p:txEl>
                                          </p:spTgt>
                                        </p:tgtEl>
                                        <p:attrNameLst>
                                          <p:attrName>ppt_c</p:attrName>
                                        </p:attrNameLst>
                                      </p:cBhvr>
                                      <p:to>
                                        <a:srgbClr val="FFFF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ox(in)">
                                      <p:cBhvr>
                                        <p:cTn id="22" dur="500"/>
                                        <p:tgtEl>
                                          <p:spTgt spid="51203">
                                            <p:txEl>
                                              <p:pRg st="3" end="3"/>
                                            </p:txEl>
                                          </p:spTgt>
                                        </p:tgtEl>
                                      </p:cBhvr>
                                    </p:animEffect>
                                  </p:childTnLst>
                                  <p:subTnLst>
                                    <p:animClr clrSpc="rgb" dir="cw">
                                      <p:cBhvr override="childStyle">
                                        <p:cTn dur="1" fill="hold" display="0" masterRel="nextClick" afterEffect="1"/>
                                        <p:tgtEl>
                                          <p:spTgt spid="51203">
                                            <p:txEl>
                                              <p:pRg st="3" end="3"/>
                                            </p:txEl>
                                          </p:spTgt>
                                        </p:tgtEl>
                                        <p:attrNameLst>
                                          <p:attrName>ppt_c</p:attrName>
                                        </p:attrNameLst>
                                      </p:cBhvr>
                                      <p:to>
                                        <a:srgbClr val="FFFFF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ox(in)">
                                      <p:cBhvr>
                                        <p:cTn id="27" dur="500"/>
                                        <p:tgtEl>
                                          <p:spTgt spid="51203">
                                            <p:txEl>
                                              <p:pRg st="4" end="4"/>
                                            </p:txEl>
                                          </p:spTgt>
                                        </p:tgtEl>
                                      </p:cBhvr>
                                    </p:animEffect>
                                  </p:childTnLst>
                                  <p:subTnLst>
                                    <p:animClr clrSpc="rgb" dir="cw">
                                      <p:cBhvr override="childStyle">
                                        <p:cTn dur="1" fill="hold" display="0" masterRel="nextClick" afterEffect="1"/>
                                        <p:tgtEl>
                                          <p:spTgt spid="51203">
                                            <p:txEl>
                                              <p:pRg st="4" end="4"/>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31300" cy="990600"/>
          </a:xfrm>
          <a:noFill/>
        </p:spPr>
        <p:txBody>
          <a:bodyPr/>
          <a:lstStyle/>
          <a:p>
            <a:r>
              <a:rPr lang="en-US">
                <a:latin typeface="Arial" charset="0"/>
                <a:ea typeface="ＭＳ Ｐゴシック" charset="0"/>
                <a:cs typeface="ＭＳ Ｐゴシック" charset="0"/>
              </a:rPr>
              <a:t>Growth at different oxygen levels</a:t>
            </a:r>
          </a:p>
        </p:txBody>
      </p:sp>
      <p:pic>
        <p:nvPicPr>
          <p:cNvPr id="118787" name="Picture 7" descr="06-T01_Oxygen_T.jpg                                            0030A4CEMacintosh HD                   BC93A1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990600"/>
            <a:ext cx="7799387"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7700668"/>
      </p:ext>
    </p:extLst>
  </p:cSld>
  <p:clrMapOvr>
    <a:masterClrMapping/>
  </p:clrMapOvr>
  <p:transition spd="med">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04800" y="190500"/>
            <a:ext cx="8610600" cy="723900"/>
          </a:xfrm>
          <a:noFill/>
        </p:spPr>
        <p:txBody>
          <a:bodyPr>
            <a:normAutofit fontScale="90000"/>
          </a:bodyPr>
          <a:lstStyle/>
          <a:p>
            <a:r>
              <a:rPr lang="en-US">
                <a:latin typeface="Arial" charset="0"/>
                <a:ea typeface="ＭＳ Ｐゴシック" charset="0"/>
                <a:cs typeface="ＭＳ Ｐゴシック" charset="0"/>
              </a:rPr>
              <a:t>Growth speed vs temperature</a:t>
            </a:r>
          </a:p>
        </p:txBody>
      </p:sp>
      <p:pic>
        <p:nvPicPr>
          <p:cNvPr id="124931" name="Picture 8" descr="C:\My Documents\My Pictures\micro2\tempanden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914400"/>
            <a:ext cx="5434012"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2" name="Rectangle 10"/>
          <p:cNvSpPr>
            <a:spLocks noChangeArrowheads="1"/>
          </p:cNvSpPr>
          <p:nvPr/>
        </p:nvSpPr>
        <p:spPr bwMode="auto">
          <a:xfrm>
            <a:off x="1752600" y="3276600"/>
            <a:ext cx="838200" cy="2133600"/>
          </a:xfrm>
          <a:prstGeom prst="rect">
            <a:avLst/>
          </a:prstGeom>
          <a:solidFill>
            <a:srgbClr val="FFFFFF"/>
          </a:solidFill>
          <a:ln w="25400">
            <a:solidFill>
              <a:srgbClr val="FFFFFF"/>
            </a:solidFill>
            <a:miter lim="800000"/>
            <a:headEnd/>
            <a:tailEnd/>
          </a:ln>
        </p:spPr>
        <p:txBody>
          <a:bodyPr wrap="none" anchor="ctr"/>
          <a:lstStyle/>
          <a:p>
            <a:endParaRPr lang="en-US"/>
          </a:p>
        </p:txBody>
      </p:sp>
      <p:sp>
        <p:nvSpPr>
          <p:cNvPr id="124933" name="Text Box 9"/>
          <p:cNvSpPr txBox="1">
            <a:spLocks noChangeArrowheads="1"/>
          </p:cNvSpPr>
          <p:nvPr/>
        </p:nvSpPr>
        <p:spPr bwMode="auto">
          <a:xfrm rot="-5372586">
            <a:off x="1208088" y="3744912"/>
            <a:ext cx="190500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lnSpc>
                <a:spcPct val="90000"/>
              </a:lnSpc>
              <a:spcBef>
                <a:spcPct val="0"/>
              </a:spcBef>
              <a:spcAft>
                <a:spcPct val="0"/>
              </a:spcAft>
              <a:defRPr sz="2400" b="1">
                <a:solidFill>
                  <a:schemeClr val="tx1"/>
                </a:solidFill>
                <a:latin typeface="Arial" charset="0"/>
                <a:ea typeface="ＭＳ Ｐゴシック" charset="0"/>
              </a:defRPr>
            </a:lvl6pPr>
            <a:lvl7pPr marL="914400" eaLnBrk="0" fontAlgn="base" hangingPunct="0">
              <a:lnSpc>
                <a:spcPct val="90000"/>
              </a:lnSpc>
              <a:spcBef>
                <a:spcPct val="0"/>
              </a:spcBef>
              <a:spcAft>
                <a:spcPct val="0"/>
              </a:spcAft>
              <a:defRPr sz="2400" b="1">
                <a:solidFill>
                  <a:schemeClr val="tx1"/>
                </a:solidFill>
                <a:latin typeface="Arial" charset="0"/>
                <a:ea typeface="ＭＳ Ｐゴシック" charset="0"/>
              </a:defRPr>
            </a:lvl7pPr>
            <a:lvl8pPr marL="1371600" eaLnBrk="0" fontAlgn="base" hangingPunct="0">
              <a:lnSpc>
                <a:spcPct val="90000"/>
              </a:lnSpc>
              <a:spcBef>
                <a:spcPct val="0"/>
              </a:spcBef>
              <a:spcAft>
                <a:spcPct val="0"/>
              </a:spcAft>
              <a:defRPr sz="2400" b="1">
                <a:solidFill>
                  <a:schemeClr val="tx1"/>
                </a:solidFill>
                <a:latin typeface="Arial" charset="0"/>
                <a:ea typeface="ＭＳ Ｐゴシック" charset="0"/>
              </a:defRPr>
            </a:lvl8pPr>
            <a:lvl9pPr marL="1828800" eaLnBrk="0" fontAlgn="base" hangingPunct="0">
              <a:lnSpc>
                <a:spcPct val="90000"/>
              </a:lnSpc>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3200">
                <a:solidFill>
                  <a:srgbClr val="000000"/>
                </a:solidFill>
              </a:rPr>
              <a:t>Growth Speed</a:t>
            </a:r>
          </a:p>
        </p:txBody>
      </p:sp>
    </p:spTree>
    <p:extLst>
      <p:ext uri="{BB962C8B-B14F-4D97-AF65-F5344CB8AC3E}">
        <p14:creationId xmlns:p14="http://schemas.microsoft.com/office/powerpoint/2010/main" val="2286446729"/>
      </p:ext>
    </p:extLst>
  </p:cSld>
  <p:clrMapOvr>
    <a:masterClrMapping/>
  </p:clrMapOvr>
  <p:transition spd="med">
    <p:checke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0" y="190500"/>
            <a:ext cx="9131300" cy="723900"/>
          </a:xfrm>
          <a:noFill/>
        </p:spPr>
        <p:txBody>
          <a:bodyPr>
            <a:normAutofit fontScale="90000"/>
          </a:bodyPr>
          <a:lstStyle/>
          <a:p>
            <a:r>
              <a:rPr lang="en-US">
                <a:latin typeface="Arial" charset="0"/>
                <a:ea typeface="ＭＳ Ｐゴシック" charset="0"/>
                <a:cs typeface="ＭＳ Ｐゴシック" charset="0"/>
              </a:rPr>
              <a:t>F. Classification by temperature requirements</a:t>
            </a:r>
          </a:p>
        </p:txBody>
      </p:sp>
      <p:sp>
        <p:nvSpPr>
          <p:cNvPr id="56323" name="Rectangle 3"/>
          <p:cNvSpPr>
            <a:spLocks noGrp="1" noChangeArrowheads="1"/>
          </p:cNvSpPr>
          <p:nvPr>
            <p:ph type="body" idx="1"/>
          </p:nvPr>
        </p:nvSpPr>
        <p:spPr>
          <a:xfrm>
            <a:off x="0" y="1295400"/>
            <a:ext cx="8686800" cy="4724400"/>
          </a:xfrm>
          <a:noFill/>
        </p:spPr>
        <p:txBody>
          <a:bodyPr>
            <a:normAutofit lnSpcReduction="10000"/>
          </a:bodyPr>
          <a:lstStyle/>
          <a:p>
            <a:r>
              <a:rPr lang="en-US" dirty="0">
                <a:latin typeface="Arial" charset="0"/>
                <a:ea typeface="ＭＳ Ｐゴシック" charset="0"/>
                <a:cs typeface="ＭＳ Ｐゴシック" charset="0"/>
              </a:rPr>
              <a:t>_____________ (= </a:t>
            </a:r>
            <a:r>
              <a:rPr lang="en-US" dirty="0" err="1">
                <a:latin typeface="Arial" charset="0"/>
                <a:ea typeface="ＭＳ Ｐゴシック" charset="0"/>
                <a:cs typeface="ＭＳ Ｐゴシック" charset="0"/>
              </a:rPr>
              <a:t>cryophiles</a:t>
            </a:r>
            <a:r>
              <a:rPr lang="en-US" dirty="0">
                <a:latin typeface="Arial" charset="0"/>
                <a:ea typeface="ＭＳ Ｐゴシック" charset="0"/>
                <a:cs typeface="ＭＳ Ｐゴシック" charset="0"/>
              </a:rPr>
              <a:t>): cold-loving organisms; have optimum growth temp below 25° C</a:t>
            </a:r>
          </a:p>
          <a:p>
            <a:r>
              <a:rPr lang="en-US" dirty="0">
                <a:latin typeface="Arial" charset="0"/>
                <a:ea typeface="ＭＳ Ｐゴシック" charset="0"/>
                <a:cs typeface="ＭＳ Ｐゴシック" charset="0"/>
              </a:rPr>
              <a:t>_____________ (</a:t>
            </a:r>
            <a:r>
              <a:rPr lang="en-US" dirty="0" err="1">
                <a:latin typeface="Arial" charset="0"/>
                <a:ea typeface="ＭＳ Ｐゴシック" charset="0"/>
                <a:cs typeface="ＭＳ Ｐゴシック" charset="0"/>
              </a:rPr>
              <a:t>meso</a:t>
            </a:r>
            <a:r>
              <a:rPr lang="en-US" dirty="0">
                <a:latin typeface="Arial" charset="0"/>
                <a:ea typeface="ＭＳ Ｐゴシック" charset="0"/>
                <a:cs typeface="ＭＳ Ｐゴシック" charset="0"/>
              </a:rPr>
              <a:t> = middle): have optimum of 25-40°C</a:t>
            </a:r>
          </a:p>
          <a:p>
            <a:r>
              <a:rPr lang="en-US" dirty="0">
                <a:latin typeface="Arial" charset="0"/>
                <a:ea typeface="ＭＳ Ｐゴシック" charset="0"/>
                <a:cs typeface="ＭＳ Ｐゴシック" charset="0"/>
              </a:rPr>
              <a:t>____________: heat-loving organisms; have optimum &gt; 40°C</a:t>
            </a:r>
          </a:p>
          <a:p>
            <a:r>
              <a:rPr lang="en-US" dirty="0">
                <a:latin typeface="Arial" charset="0"/>
                <a:ea typeface="ＭＳ Ｐゴシック" charset="0"/>
                <a:cs typeface="ＭＳ Ｐゴシック" charset="0"/>
              </a:rPr>
              <a:t>______________: growth range = 70-105</a:t>
            </a:r>
            <a:r>
              <a:rPr lang="en-US" baseline="30000" dirty="0">
                <a:latin typeface="Arial" charset="0"/>
                <a:ea typeface="ＭＳ Ｐゴシック" charset="0"/>
                <a:cs typeface="ＭＳ Ｐゴシック" charset="0"/>
              </a:rPr>
              <a:t>o</a:t>
            </a:r>
            <a:r>
              <a:rPr lang="en-US" dirty="0">
                <a:latin typeface="Arial" charset="0"/>
                <a:ea typeface="ＭＳ Ｐゴシック" charset="0"/>
                <a:cs typeface="ＭＳ Ｐゴシック" charset="0"/>
              </a:rPr>
              <a:t>C; optimum &gt; 90</a:t>
            </a:r>
            <a:r>
              <a:rPr lang="en-US" baseline="30000" dirty="0">
                <a:latin typeface="Arial" charset="0"/>
                <a:ea typeface="ＭＳ Ｐゴシック" charset="0"/>
                <a:cs typeface="ＭＳ Ｐゴシック" charset="0"/>
              </a:rPr>
              <a:t>o</a:t>
            </a:r>
            <a:r>
              <a:rPr lang="en-US" dirty="0">
                <a:latin typeface="Arial" charset="0"/>
                <a:ea typeface="ＭＳ Ｐゴシック" charset="0"/>
                <a:cs typeface="ＭＳ Ｐゴシック" charset="0"/>
              </a:rPr>
              <a:t>C</a:t>
            </a:r>
          </a:p>
        </p:txBody>
      </p:sp>
      <p:sp>
        <p:nvSpPr>
          <p:cNvPr id="2" name="TextBox 1"/>
          <p:cNvSpPr txBox="1"/>
          <p:nvPr>
            <p:custDataLst>
              <p:tags r:id="rId1"/>
            </p:custDataLst>
          </p:nvPr>
        </p:nvSpPr>
        <p:spPr>
          <a:xfrm>
            <a:off x="433916" y="1295400"/>
            <a:ext cx="3503083" cy="523220"/>
          </a:xfrm>
          <a:prstGeom prst="rect">
            <a:avLst/>
          </a:prstGeom>
          <a:noFill/>
        </p:spPr>
        <p:txBody>
          <a:bodyPr wrap="square" rtlCol="0">
            <a:spAutoFit/>
          </a:bodyPr>
          <a:lstStyle/>
          <a:p>
            <a:r>
              <a:rPr lang="en-US" sz="2800" dirty="0" err="1">
                <a:solidFill>
                  <a:srgbClr val="FF0000"/>
                </a:solidFill>
                <a:latin typeface="Arial" charset="0"/>
                <a:ea typeface="ＭＳ Ｐゴシック" charset="0"/>
                <a:cs typeface="ＭＳ Ｐゴシック" charset="0"/>
              </a:rPr>
              <a:t>psychrophiles</a:t>
            </a:r>
            <a:endParaRPr lang="en-US" sz="2800" dirty="0">
              <a:solidFill>
                <a:srgbClr val="FF0000"/>
              </a:solidFill>
            </a:endParaRPr>
          </a:p>
        </p:txBody>
      </p:sp>
      <p:sp>
        <p:nvSpPr>
          <p:cNvPr id="6" name="TextBox 5"/>
          <p:cNvSpPr txBox="1"/>
          <p:nvPr/>
        </p:nvSpPr>
        <p:spPr>
          <a:xfrm>
            <a:off x="433916" y="2654300"/>
            <a:ext cx="3503083" cy="523220"/>
          </a:xfrm>
          <a:prstGeom prst="rect">
            <a:avLst/>
          </a:prstGeom>
          <a:noFill/>
        </p:spPr>
        <p:txBody>
          <a:bodyPr wrap="square" rtlCol="0">
            <a:spAutoFit/>
          </a:bodyPr>
          <a:lstStyle/>
          <a:p>
            <a:r>
              <a:rPr lang="en-US" sz="2800" dirty="0" err="1">
                <a:solidFill>
                  <a:srgbClr val="FF0000"/>
                </a:solidFill>
                <a:latin typeface="Arial" charset="0"/>
                <a:ea typeface="ＭＳ Ｐゴシック" charset="0"/>
                <a:cs typeface="ＭＳ Ｐゴシック" charset="0"/>
              </a:rPr>
              <a:t>mesophiles</a:t>
            </a:r>
            <a:endParaRPr lang="en-US" sz="2800" dirty="0">
              <a:solidFill>
                <a:srgbClr val="FF0000"/>
              </a:solidFill>
            </a:endParaRPr>
          </a:p>
        </p:txBody>
      </p:sp>
      <p:sp>
        <p:nvSpPr>
          <p:cNvPr id="7" name="TextBox 6"/>
          <p:cNvSpPr txBox="1"/>
          <p:nvPr>
            <p:custDataLst>
              <p:tags r:id="rId2"/>
            </p:custDataLst>
          </p:nvPr>
        </p:nvSpPr>
        <p:spPr>
          <a:xfrm>
            <a:off x="586316" y="3585633"/>
            <a:ext cx="3503083" cy="523220"/>
          </a:xfrm>
          <a:prstGeom prst="rect">
            <a:avLst/>
          </a:prstGeom>
          <a:noFill/>
        </p:spPr>
        <p:txBody>
          <a:bodyPr wrap="square" rtlCol="0">
            <a:spAutoFit/>
          </a:bodyPr>
          <a:lstStyle/>
          <a:p>
            <a:r>
              <a:rPr lang="en-US" sz="2800" dirty="0">
                <a:solidFill>
                  <a:srgbClr val="FF0000"/>
                </a:solidFill>
                <a:latin typeface="Arial" charset="0"/>
                <a:ea typeface="ＭＳ Ｐゴシック" charset="0"/>
                <a:cs typeface="ＭＳ Ｐゴシック" charset="0"/>
              </a:rPr>
              <a:t>thermophiles</a:t>
            </a:r>
            <a:endParaRPr lang="en-US" sz="2800" dirty="0">
              <a:solidFill>
                <a:srgbClr val="FF0000"/>
              </a:solidFill>
            </a:endParaRPr>
          </a:p>
        </p:txBody>
      </p:sp>
      <p:sp>
        <p:nvSpPr>
          <p:cNvPr id="8" name="TextBox 7"/>
          <p:cNvSpPr txBox="1"/>
          <p:nvPr/>
        </p:nvSpPr>
        <p:spPr>
          <a:xfrm>
            <a:off x="433916" y="4612217"/>
            <a:ext cx="3503083" cy="523220"/>
          </a:xfrm>
          <a:prstGeom prst="rect">
            <a:avLst/>
          </a:prstGeom>
          <a:noFill/>
        </p:spPr>
        <p:txBody>
          <a:bodyPr wrap="square" rtlCol="0">
            <a:spAutoFit/>
          </a:bodyPr>
          <a:lstStyle/>
          <a:p>
            <a:r>
              <a:rPr lang="en-US" sz="2800" dirty="0" err="1">
                <a:solidFill>
                  <a:srgbClr val="FF0000"/>
                </a:solidFill>
                <a:latin typeface="Arial" charset="0"/>
                <a:ea typeface="ＭＳ Ｐゴシック" charset="0"/>
                <a:cs typeface="ＭＳ Ｐゴシック" charset="0"/>
              </a:rPr>
              <a:t>hyperthermophiles</a:t>
            </a:r>
            <a:endParaRPr lang="en-US" sz="2800" dirty="0">
              <a:solidFill>
                <a:srgbClr val="FF0000"/>
              </a:solidFill>
            </a:endParaRPr>
          </a:p>
        </p:txBody>
      </p:sp>
    </p:spTree>
    <p:extLst>
      <p:ext uri="{BB962C8B-B14F-4D97-AF65-F5344CB8AC3E}">
        <p14:creationId xmlns:p14="http://schemas.microsoft.com/office/powerpoint/2010/main" val="227050485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ox(in)">
                                      <p:cBhvr>
                                        <p:cTn id="7" dur="500"/>
                                        <p:tgtEl>
                                          <p:spTgt spid="56323">
                                            <p:txEl>
                                              <p:pRg st="0" end="0"/>
                                            </p:txEl>
                                          </p:spTgt>
                                        </p:tgtEl>
                                      </p:cBhvr>
                                    </p:animEffect>
                                  </p:childTnLst>
                                  <p:subTnLst>
                                    <p:animClr clrSpc="rgb" dir="cw">
                                      <p:cBhvr override="childStyle">
                                        <p:cTn dur="1" fill="hold" display="0" masterRel="nextClick" afterEffect="1"/>
                                        <p:tgtEl>
                                          <p:spTgt spid="56323">
                                            <p:txEl>
                                              <p:pRg st="0" end="0"/>
                                            </p:txEl>
                                          </p:spTgt>
                                        </p:tgtEl>
                                        <p:attrNameLst>
                                          <p:attrName>ppt_c</p:attrName>
                                        </p:attrNameLst>
                                      </p:cBhvr>
                                      <p:to>
                                        <a:srgbClr val="FFFF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ox(in)">
                                      <p:cBhvr>
                                        <p:cTn id="12" dur="500"/>
                                        <p:tgtEl>
                                          <p:spTgt spid="56323">
                                            <p:txEl>
                                              <p:pRg st="1" end="1"/>
                                            </p:txEl>
                                          </p:spTgt>
                                        </p:tgtEl>
                                      </p:cBhvr>
                                    </p:animEffect>
                                  </p:childTnLst>
                                  <p:subTnLst>
                                    <p:animClr clrSpc="rgb" dir="cw">
                                      <p:cBhvr override="childStyle">
                                        <p:cTn dur="1" fill="hold" display="0" masterRel="nextClick" afterEffect="1"/>
                                        <p:tgtEl>
                                          <p:spTgt spid="56323">
                                            <p:txEl>
                                              <p:pRg st="1" end="1"/>
                                            </p:txEl>
                                          </p:spTgt>
                                        </p:tgtEl>
                                        <p:attrNameLst>
                                          <p:attrName>ppt_c</p:attrName>
                                        </p:attrNameLst>
                                      </p:cBhvr>
                                      <p:to>
                                        <a:srgbClr val="FFFF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ox(in)">
                                      <p:cBhvr>
                                        <p:cTn id="17" dur="500"/>
                                        <p:tgtEl>
                                          <p:spTgt spid="56323">
                                            <p:txEl>
                                              <p:pRg st="2" end="2"/>
                                            </p:txEl>
                                          </p:spTgt>
                                        </p:tgtEl>
                                      </p:cBhvr>
                                    </p:animEffect>
                                  </p:childTnLst>
                                  <p:subTnLst>
                                    <p:animClr clrSpc="rgb" dir="cw">
                                      <p:cBhvr override="childStyle">
                                        <p:cTn dur="1" fill="hold" display="0" masterRel="nextClick" afterEffect="1"/>
                                        <p:tgtEl>
                                          <p:spTgt spid="56323">
                                            <p:txEl>
                                              <p:pRg st="2" end="2"/>
                                            </p:txEl>
                                          </p:spTgt>
                                        </p:tgtEl>
                                        <p:attrNameLst>
                                          <p:attrName>ppt_c</p:attrName>
                                        </p:attrNameLst>
                                      </p:cBhvr>
                                      <p:to>
                                        <a:srgbClr val="FFFF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box(in)">
                                      <p:cBhvr>
                                        <p:cTn id="22" dur="500"/>
                                        <p:tgtEl>
                                          <p:spTgt spid="56323">
                                            <p:txEl>
                                              <p:pRg st="3" end="3"/>
                                            </p:txEl>
                                          </p:spTgt>
                                        </p:tgtEl>
                                      </p:cBhvr>
                                    </p:animEffect>
                                  </p:childTnLst>
                                  <p:subTnLst>
                                    <p:animClr clrSpc="rgb" dir="cw">
                                      <p:cBhvr override="childStyle">
                                        <p:cTn dur="1" fill="hold" display="0" masterRel="nextClick" afterEffect="1"/>
                                        <p:tgtEl>
                                          <p:spTgt spid="56323">
                                            <p:txEl>
                                              <p:pRg st="3" end="3"/>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895350" y="114300"/>
            <a:ext cx="7010400" cy="552450"/>
          </a:xfrm>
          <a:noFill/>
        </p:spPr>
        <p:txBody>
          <a:bodyPr>
            <a:normAutofit fontScale="90000"/>
          </a:bodyPr>
          <a:lstStyle/>
          <a:p>
            <a:r>
              <a:rPr lang="en-US">
                <a:latin typeface="Arial" charset="0"/>
                <a:ea typeface="ＭＳ Ｐゴシック" charset="0"/>
                <a:cs typeface="ＭＳ Ｐゴシック" charset="0"/>
              </a:rPr>
              <a:t>Growth versus temperature</a:t>
            </a:r>
          </a:p>
        </p:txBody>
      </p:sp>
      <p:sp>
        <p:nvSpPr>
          <p:cNvPr id="57347" name="Rectangle 3"/>
          <p:cNvSpPr>
            <a:spLocks noGrp="1" noChangeArrowheads="1"/>
          </p:cNvSpPr>
          <p:nvPr>
            <p:ph type="body" idx="1"/>
          </p:nvPr>
        </p:nvSpPr>
        <p:spPr/>
        <p:txBody>
          <a:bodyPr/>
          <a:lstStyle/>
          <a:p>
            <a:endParaRPr lang="en-US">
              <a:latin typeface="Arial" charset="0"/>
              <a:ea typeface="ＭＳ Ｐゴシック" charset="0"/>
              <a:cs typeface="ＭＳ Ｐゴシック" charset="0"/>
            </a:endParaRPr>
          </a:p>
        </p:txBody>
      </p:sp>
      <p:pic>
        <p:nvPicPr>
          <p:cNvPr id="130052" name="Picture 5" descr="C:\My Documents\My Pictures\micro2\tempgro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52500"/>
            <a:ext cx="8877300" cy="544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078322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ox(in)">
                                      <p:cBhvr>
                                        <p:cTn id="7" dur="500"/>
                                        <p:tgtEl>
                                          <p:spTgt spid="57347">
                                            <p:txEl>
                                              <p:pRg st="0" end="0"/>
                                            </p:txEl>
                                          </p:spTgt>
                                        </p:tgtEl>
                                      </p:cBhvr>
                                    </p:animEffect>
                                  </p:childTnLst>
                                  <p:subTnLst>
                                    <p:animClr clrSpc="rgb" dir="cw">
                                      <p:cBhvr override="childStyle">
                                        <p:cTn dur="1" fill="hold" display="0" masterRel="nextClick" afterEffect="1"/>
                                        <p:tgtEl>
                                          <p:spTgt spid="57347">
                                            <p:txEl>
                                              <p:pRg st="0" end="0"/>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228600"/>
            <a:ext cx="8763000" cy="762000"/>
          </a:xfrm>
        </p:spPr>
        <p:txBody>
          <a:bodyPr>
            <a:normAutofit fontScale="90000"/>
          </a:bodyPr>
          <a:lstStyle/>
          <a:p>
            <a:r>
              <a:rPr lang="en-US">
                <a:latin typeface="Arial" charset="0"/>
                <a:ea typeface="ＭＳ Ｐゴシック" charset="0"/>
                <a:cs typeface="ＭＳ Ｐゴシック" charset="0"/>
              </a:rPr>
              <a:t>Protein structure:  Quaternary (Hemoglobin)</a:t>
            </a:r>
          </a:p>
        </p:txBody>
      </p:sp>
      <p:sp>
        <p:nvSpPr>
          <p:cNvPr id="35843" name="Rectangle 3"/>
          <p:cNvSpPr>
            <a:spLocks noGrp="1" noChangeArrowheads="1"/>
          </p:cNvSpPr>
          <p:nvPr>
            <p:ph type="body" idx="1"/>
          </p:nvPr>
        </p:nvSpPr>
        <p:spPr/>
        <p:txBody>
          <a:bodyPr/>
          <a:lstStyle/>
          <a:p>
            <a:endParaRPr lang="en-US">
              <a:latin typeface="Arial" charset="0"/>
              <a:ea typeface="ＭＳ Ｐゴシック" charset="0"/>
              <a:cs typeface="ＭＳ Ｐゴシック" charset="0"/>
            </a:endParaRPr>
          </a:p>
        </p:txBody>
      </p:sp>
      <p:pic>
        <p:nvPicPr>
          <p:cNvPr id="35844" name="Picture 4" descr="C:\My Documents\My Pictures\micro2\hemoglob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766" y="1266296"/>
            <a:ext cx="6553200" cy="549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66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r>
              <a:rPr lang="en-US" dirty="0">
                <a:latin typeface="Arial" charset="0"/>
                <a:ea typeface="ＭＳ Ｐゴシック" charset="0"/>
                <a:cs typeface="ＭＳ Ｐゴシック" charset="0"/>
              </a:rPr>
              <a:t>Protein _________</a:t>
            </a:r>
          </a:p>
        </p:txBody>
      </p:sp>
      <p:sp>
        <p:nvSpPr>
          <p:cNvPr id="37891" name="Rectangle 4"/>
          <p:cNvSpPr>
            <a:spLocks noChangeArrowheads="1"/>
          </p:cNvSpPr>
          <p:nvPr/>
        </p:nvSpPr>
        <p:spPr bwMode="auto">
          <a:xfrm>
            <a:off x="4005263" y="4513263"/>
            <a:ext cx="477202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r>
              <a:rPr lang="en-US" sz="2000"/>
              <a:t>Altered 3-D shape = destroyed protein</a:t>
            </a:r>
          </a:p>
        </p:txBody>
      </p:sp>
      <p:pic>
        <p:nvPicPr>
          <p:cNvPr id="37892" name="Picture 5" descr="C:\My Documents\My Pictures\micro2\dentaurepr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8667"/>
            <a:ext cx="8877300"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custDataLst>
              <p:tags r:id="rId1"/>
            </p:custDataLst>
          </p:nvPr>
        </p:nvSpPr>
        <p:spPr>
          <a:xfrm>
            <a:off x="4440998" y="636083"/>
            <a:ext cx="2010487" cy="523220"/>
          </a:xfrm>
          <a:prstGeom prst="rect">
            <a:avLst/>
          </a:prstGeom>
        </p:spPr>
        <p:txBody>
          <a:bodyPr wrap="none">
            <a:spAutoFit/>
          </a:bodyPr>
          <a:lstStyle/>
          <a:p>
            <a:r>
              <a:rPr lang="en-US" sz="2800" dirty="0">
                <a:solidFill>
                  <a:srgbClr val="FF0000"/>
                </a:solidFill>
                <a:latin typeface="Helvetica" charset="0"/>
                <a:ea typeface="ＭＳ Ｐゴシック" charset="0"/>
                <a:cs typeface="ＭＳ Ｐゴシック" charset="0"/>
              </a:rPr>
              <a:t>Denaturing</a:t>
            </a:r>
            <a:r>
              <a:rPr lang="en-US" dirty="0">
                <a:latin typeface="Helvetica" charset="0"/>
                <a:ea typeface="ＭＳ Ｐゴシック" charset="0"/>
                <a:cs typeface="ＭＳ Ｐゴシック" charset="0"/>
              </a:rPr>
              <a:t> </a:t>
            </a:r>
            <a:endParaRPr lang="en-US" dirty="0"/>
          </a:p>
        </p:txBody>
      </p:sp>
    </p:spTree>
    <p:extLst>
      <p:ext uri="{BB962C8B-B14F-4D97-AF65-F5344CB8AC3E}">
        <p14:creationId xmlns:p14="http://schemas.microsoft.com/office/powerpoint/2010/main" val="3710538733"/>
      </p:ext>
    </p:extLst>
  </p:cSld>
  <p:clrMapOvr>
    <a:masterClrMapping/>
  </p:clrMapOvr>
  <p:transition spd="med">
    <p:checke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p:spPr>
        <p:txBody>
          <a:bodyPr/>
          <a:lstStyle/>
          <a:p>
            <a:r>
              <a:rPr lang="en-US">
                <a:latin typeface="Arial" charset="0"/>
                <a:ea typeface="ＭＳ Ｐゴシック" charset="0"/>
                <a:cs typeface="ＭＳ Ｐゴシック" charset="0"/>
              </a:rPr>
              <a:t>I. MICROBIAL PHYSIOLOGY</a:t>
            </a:r>
          </a:p>
        </p:txBody>
      </p:sp>
      <p:sp>
        <p:nvSpPr>
          <p:cNvPr id="18435" name="Rectangle 3"/>
          <p:cNvSpPr>
            <a:spLocks noGrp="1" noChangeArrowheads="1"/>
          </p:cNvSpPr>
          <p:nvPr>
            <p:ph type="body" idx="1"/>
          </p:nvPr>
        </p:nvSpPr>
        <p:spPr>
          <a:noFill/>
        </p:spPr>
        <p:txBody>
          <a:bodyPr>
            <a:normAutofit fontScale="92500" lnSpcReduction="20000"/>
          </a:bodyPr>
          <a:lstStyle/>
          <a:p>
            <a:r>
              <a:rPr lang="en-US" i="1" dirty="0">
                <a:latin typeface="Arial" charset="0"/>
                <a:ea typeface="ＭＳ Ｐゴシック" charset="0"/>
                <a:cs typeface="ＭＳ Ｐゴシック" charset="0"/>
              </a:rPr>
              <a:t>_____________</a:t>
            </a:r>
            <a:r>
              <a:rPr lang="en-US" dirty="0">
                <a:latin typeface="Arial" charset="0"/>
                <a:ea typeface="ＭＳ Ｐゴシック" charset="0"/>
                <a:cs typeface="ＭＳ Ｐゴシック" charset="0"/>
              </a:rPr>
              <a:t>: the sum of all biochemical processes taking place in a living cell. Two phases:</a:t>
            </a:r>
          </a:p>
          <a:p>
            <a:r>
              <a:rPr lang="en-US" i="1" dirty="0">
                <a:latin typeface="Arial" charset="0"/>
                <a:ea typeface="ＭＳ Ｐゴシック" charset="0"/>
                <a:cs typeface="ＭＳ Ｐゴシック" charset="0"/>
              </a:rPr>
              <a:t>_____________</a:t>
            </a:r>
            <a:r>
              <a:rPr lang="en-US" dirty="0">
                <a:latin typeface="Arial" charset="0"/>
                <a:ea typeface="ＭＳ Ｐゴシック" charset="0"/>
                <a:cs typeface="ＭＳ Ｐゴシック" charset="0"/>
              </a:rPr>
              <a:t>: constructive metabolism; the synthesis reactions; small molecules bonded into larger molecules; energy is </a:t>
            </a:r>
            <a:r>
              <a:rPr lang="ja-JP" altLang="en-US" dirty="0">
                <a:latin typeface="Arial" charset="0"/>
                <a:ea typeface="ＭＳ Ｐゴシック" charset="0"/>
                <a:cs typeface="ＭＳ Ｐゴシック" charset="0"/>
              </a:rPr>
              <a:t>“</a:t>
            </a:r>
            <a:r>
              <a:rPr lang="en-US" dirty="0">
                <a:latin typeface="Arial" charset="0"/>
                <a:ea typeface="ＭＳ Ｐゴシック" charset="0"/>
                <a:cs typeface="ＭＳ Ｐゴシック" charset="0"/>
              </a:rPr>
              <a:t>used up</a:t>
            </a:r>
            <a:r>
              <a:rPr lang="ja-JP" altLang="en-US"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a:p>
            <a:r>
              <a:rPr lang="en-US" i="1" dirty="0">
                <a:latin typeface="Arial" charset="0"/>
                <a:ea typeface="ＭＳ Ｐゴシック" charset="0"/>
                <a:cs typeface="ＭＳ Ｐゴシック" charset="0"/>
              </a:rPr>
              <a:t>_____________</a:t>
            </a:r>
            <a:r>
              <a:rPr lang="en-US" dirty="0">
                <a:latin typeface="Arial" charset="0"/>
                <a:ea typeface="ＭＳ Ｐゴシック" charset="0"/>
                <a:cs typeface="ＭＳ Ｐゴシック" charset="0"/>
              </a:rPr>
              <a:t>: destructive metabolism; decomposition reactions; large molecules split into smaller molecules; energy is released</a:t>
            </a:r>
          </a:p>
          <a:p>
            <a:endParaRPr lang="en-US" dirty="0">
              <a:latin typeface="Arial" charset="0"/>
              <a:ea typeface="ＭＳ Ｐゴシック" charset="0"/>
              <a:cs typeface="ＭＳ Ｐゴシック" charset="0"/>
            </a:endParaRPr>
          </a:p>
        </p:txBody>
      </p:sp>
      <p:sp>
        <p:nvSpPr>
          <p:cNvPr id="4" name="Rectangle 3"/>
          <p:cNvSpPr/>
          <p:nvPr>
            <p:custDataLst>
              <p:tags r:id="rId1"/>
            </p:custDataLst>
          </p:nvPr>
        </p:nvSpPr>
        <p:spPr>
          <a:xfrm>
            <a:off x="928593" y="1493333"/>
            <a:ext cx="2669740" cy="523220"/>
          </a:xfrm>
          <a:prstGeom prst="rect">
            <a:avLst/>
          </a:prstGeom>
        </p:spPr>
        <p:txBody>
          <a:bodyPr wrap="square">
            <a:spAutoFit/>
          </a:bodyPr>
          <a:lstStyle/>
          <a:p>
            <a:r>
              <a:rPr lang="en-US" sz="2800" dirty="0">
                <a:solidFill>
                  <a:srgbClr val="FF0000"/>
                </a:solidFill>
                <a:latin typeface="Helvetica" charset="0"/>
                <a:ea typeface="ＭＳ Ｐゴシック" charset="0"/>
                <a:cs typeface="ＭＳ Ｐゴシック" charset="0"/>
              </a:rPr>
              <a:t>Metabolism</a:t>
            </a:r>
            <a:r>
              <a:rPr lang="en-US" dirty="0">
                <a:latin typeface="Helvetica" charset="0"/>
                <a:ea typeface="ＭＳ Ｐゴシック" charset="0"/>
                <a:cs typeface="ＭＳ Ｐゴシック" charset="0"/>
              </a:rPr>
              <a:t> </a:t>
            </a:r>
            <a:endParaRPr lang="en-US" dirty="0"/>
          </a:p>
        </p:txBody>
      </p:sp>
      <p:sp>
        <p:nvSpPr>
          <p:cNvPr id="5" name="Rectangle 4"/>
          <p:cNvSpPr/>
          <p:nvPr>
            <p:custDataLst>
              <p:tags r:id="rId2"/>
            </p:custDataLst>
          </p:nvPr>
        </p:nvSpPr>
        <p:spPr>
          <a:xfrm>
            <a:off x="928593" y="2661733"/>
            <a:ext cx="2669740" cy="523220"/>
          </a:xfrm>
          <a:prstGeom prst="rect">
            <a:avLst/>
          </a:prstGeom>
        </p:spPr>
        <p:txBody>
          <a:bodyPr wrap="square">
            <a:spAutoFit/>
          </a:bodyPr>
          <a:lstStyle/>
          <a:p>
            <a:r>
              <a:rPr lang="en-US" sz="2800" dirty="0">
                <a:solidFill>
                  <a:srgbClr val="FF0000"/>
                </a:solidFill>
                <a:latin typeface="Helvetica" charset="0"/>
                <a:ea typeface="ＭＳ Ｐゴシック" charset="0"/>
                <a:cs typeface="ＭＳ Ｐゴシック" charset="0"/>
              </a:rPr>
              <a:t>Anabolism</a:t>
            </a:r>
            <a:r>
              <a:rPr lang="en-US" dirty="0">
                <a:latin typeface="Helvetica" charset="0"/>
                <a:ea typeface="ＭＳ Ｐゴシック" charset="0"/>
                <a:cs typeface="ＭＳ Ｐゴシック" charset="0"/>
              </a:rPr>
              <a:t> </a:t>
            </a:r>
            <a:endParaRPr lang="en-US" dirty="0"/>
          </a:p>
        </p:txBody>
      </p:sp>
      <p:sp>
        <p:nvSpPr>
          <p:cNvPr id="6" name="Rectangle 5"/>
          <p:cNvSpPr/>
          <p:nvPr>
            <p:custDataLst>
              <p:tags r:id="rId3"/>
            </p:custDataLst>
          </p:nvPr>
        </p:nvSpPr>
        <p:spPr>
          <a:xfrm>
            <a:off x="928593" y="4228066"/>
            <a:ext cx="2669740" cy="523220"/>
          </a:xfrm>
          <a:prstGeom prst="rect">
            <a:avLst/>
          </a:prstGeom>
        </p:spPr>
        <p:txBody>
          <a:bodyPr wrap="square">
            <a:spAutoFit/>
          </a:bodyPr>
          <a:lstStyle/>
          <a:p>
            <a:r>
              <a:rPr lang="en-US" sz="2800" dirty="0">
                <a:solidFill>
                  <a:srgbClr val="FF0000"/>
                </a:solidFill>
                <a:latin typeface="Helvetica" charset="0"/>
                <a:ea typeface="ＭＳ Ｐゴシック" charset="0"/>
                <a:cs typeface="ＭＳ Ｐゴシック" charset="0"/>
              </a:rPr>
              <a:t>Catabolism</a:t>
            </a:r>
            <a:r>
              <a:rPr lang="en-US" dirty="0">
                <a:latin typeface="Helvetica" charset="0"/>
                <a:ea typeface="ＭＳ Ｐゴシック" charset="0"/>
                <a:cs typeface="ＭＳ Ｐゴシック" charset="0"/>
              </a:rPr>
              <a:t> </a:t>
            </a:r>
            <a:endParaRPr lang="en-US" dirty="0"/>
          </a:p>
        </p:txBody>
      </p:sp>
    </p:spTree>
    <p:extLst>
      <p:ext uri="{BB962C8B-B14F-4D97-AF65-F5344CB8AC3E}">
        <p14:creationId xmlns:p14="http://schemas.microsoft.com/office/powerpoint/2010/main" val="397607847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ox(in)">
                                      <p:cBhvr>
                                        <p:cTn id="7" dur="500"/>
                                        <p:tgtEl>
                                          <p:spTgt spid="18435">
                                            <p:txEl>
                                              <p:pRg st="0" end="0"/>
                                            </p:txEl>
                                          </p:spTgt>
                                        </p:tgtEl>
                                      </p:cBhvr>
                                    </p:animEffect>
                                  </p:childTnLst>
                                  <p:subTnLst>
                                    <p:animClr clrSpc="rgb" dir="cw">
                                      <p:cBhvr override="childStyle">
                                        <p:cTn dur="1" fill="hold" display="0" masterRel="nextClick" afterEffect="1"/>
                                        <p:tgtEl>
                                          <p:spTgt spid="18435">
                                            <p:txEl>
                                              <p:pRg st="0" end="0"/>
                                            </p:txEl>
                                          </p:spTgt>
                                        </p:tgtEl>
                                        <p:attrNameLst>
                                          <p:attrName>ppt_c</p:attrName>
                                        </p:attrNameLst>
                                      </p:cBhvr>
                                      <p:to>
                                        <a:srgbClr val="FFFF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box(in)">
                                      <p:cBhvr>
                                        <p:cTn id="12" dur="500"/>
                                        <p:tgtEl>
                                          <p:spTgt spid="18435">
                                            <p:txEl>
                                              <p:pRg st="1" end="1"/>
                                            </p:txEl>
                                          </p:spTgt>
                                        </p:tgtEl>
                                      </p:cBhvr>
                                    </p:animEffect>
                                  </p:childTnLst>
                                  <p:subTnLst>
                                    <p:animClr clrSpc="rgb" dir="cw">
                                      <p:cBhvr override="childStyle">
                                        <p:cTn dur="1" fill="hold" display="0" masterRel="nextClick" afterEffect="1"/>
                                        <p:tgtEl>
                                          <p:spTgt spid="18435">
                                            <p:txEl>
                                              <p:pRg st="1" end="1"/>
                                            </p:txEl>
                                          </p:spTgt>
                                        </p:tgtEl>
                                        <p:attrNameLst>
                                          <p:attrName>ppt_c</p:attrName>
                                        </p:attrNameLst>
                                      </p:cBhvr>
                                      <p:to>
                                        <a:srgbClr val="FFFF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box(in)">
                                      <p:cBhvr>
                                        <p:cTn id="17" dur="500"/>
                                        <p:tgtEl>
                                          <p:spTgt spid="18435">
                                            <p:txEl>
                                              <p:pRg st="2" end="2"/>
                                            </p:txEl>
                                          </p:spTgt>
                                        </p:tgtEl>
                                      </p:cBhvr>
                                    </p:animEffect>
                                  </p:childTnLst>
                                  <p:subTnLst>
                                    <p:animClr clrSpc="rgb" dir="cw">
                                      <p:cBhvr override="childStyle">
                                        <p:cTn dur="1" fill="hold" display="0" masterRel="nextClick" afterEffect="1"/>
                                        <p:tgtEl>
                                          <p:spTgt spid="18435">
                                            <p:txEl>
                                              <p:pRg st="2" end="2"/>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p:spPr>
        <p:txBody>
          <a:bodyPr/>
          <a:lstStyle/>
          <a:p>
            <a:r>
              <a:rPr lang="en-US" dirty="0">
                <a:latin typeface="Arial" charset="0"/>
                <a:ea typeface="ＭＳ Ｐゴシック" charset="0"/>
                <a:cs typeface="ＭＳ Ｐゴシック" charset="0"/>
              </a:rPr>
              <a:t>A._________</a:t>
            </a:r>
          </a:p>
        </p:txBody>
      </p:sp>
      <p:sp>
        <p:nvSpPr>
          <p:cNvPr id="21507" name="Rectangle 3"/>
          <p:cNvSpPr>
            <a:spLocks noGrp="1" noChangeArrowheads="1"/>
          </p:cNvSpPr>
          <p:nvPr>
            <p:ph type="body" idx="1"/>
          </p:nvPr>
        </p:nvSpPr>
        <p:spPr>
          <a:noFill/>
        </p:spPr>
        <p:txBody>
          <a:bodyPr/>
          <a:lstStyle/>
          <a:p>
            <a:r>
              <a:rPr lang="en-US" dirty="0">
                <a:latin typeface="Arial" charset="0"/>
                <a:ea typeface="ＭＳ Ｐゴシック" charset="0"/>
                <a:cs typeface="ＭＳ Ｐゴシック" charset="0"/>
              </a:rPr>
              <a:t>the enzymes present in an organism determine the nature of its physiology</a:t>
            </a:r>
          </a:p>
          <a:p>
            <a:r>
              <a:rPr lang="en-US" dirty="0">
                <a:latin typeface="Arial" charset="0"/>
                <a:ea typeface="ＭＳ Ｐゴシック" charset="0"/>
                <a:cs typeface="ＭＳ Ｐゴシック" charset="0"/>
              </a:rPr>
              <a:t>enzymes are biological catalysts (catalysts are agents that speed up chemical reactions)</a:t>
            </a:r>
          </a:p>
          <a:p>
            <a:r>
              <a:rPr lang="en-US" dirty="0">
                <a:latin typeface="Arial" charset="0"/>
                <a:ea typeface="ＭＳ Ｐゴシック" charset="0"/>
                <a:cs typeface="ＭＳ Ｐゴシック" charset="0"/>
              </a:rPr>
              <a:t>Enzymes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are</a:t>
            </a:r>
            <a:r>
              <a:rPr lang="en-US" dirty="0">
                <a:latin typeface="Arial" charset="0"/>
                <a:ea typeface="ＭＳ Ｐゴシック" charset="0"/>
                <a:cs typeface="ＭＳ Ｐゴシック" charset="0"/>
              </a:rPr>
              <a:t> reusable protein molecules that brings about a chemical change while remaining unchanged itself</a:t>
            </a:r>
            <a:r>
              <a:rPr lang="ja-JP" altLang="en-US"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4" name="Rectangle 3"/>
          <p:cNvSpPr/>
          <p:nvPr>
            <p:custDataLst>
              <p:tags r:id="rId1"/>
            </p:custDataLst>
          </p:nvPr>
        </p:nvSpPr>
        <p:spPr>
          <a:xfrm>
            <a:off x="3598333" y="593749"/>
            <a:ext cx="2669740" cy="584776"/>
          </a:xfrm>
          <a:prstGeom prst="rect">
            <a:avLst/>
          </a:prstGeom>
        </p:spPr>
        <p:txBody>
          <a:bodyPr wrap="square">
            <a:spAutoFit/>
          </a:bodyPr>
          <a:lstStyle/>
          <a:p>
            <a:r>
              <a:rPr lang="en-US" sz="3200" dirty="0">
                <a:solidFill>
                  <a:srgbClr val="FF0000"/>
                </a:solidFill>
                <a:latin typeface="Helvetica" charset="0"/>
                <a:ea typeface="ＭＳ Ｐゴシック" charset="0"/>
                <a:cs typeface="ＭＳ Ｐゴシック" charset="0"/>
              </a:rPr>
              <a:t>Enzymes</a:t>
            </a:r>
            <a:endParaRPr lang="en-US" sz="3200" dirty="0"/>
          </a:p>
        </p:txBody>
      </p:sp>
    </p:spTree>
    <p:extLst>
      <p:ext uri="{BB962C8B-B14F-4D97-AF65-F5344CB8AC3E}">
        <p14:creationId xmlns:p14="http://schemas.microsoft.com/office/powerpoint/2010/main" val="1638196479"/>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ox(in)">
                                      <p:cBhvr>
                                        <p:cTn id="7" dur="500"/>
                                        <p:tgtEl>
                                          <p:spTgt spid="21507">
                                            <p:txEl>
                                              <p:pRg st="0" end="0"/>
                                            </p:txEl>
                                          </p:spTgt>
                                        </p:tgtEl>
                                      </p:cBhvr>
                                    </p:animEffect>
                                  </p:childTnLst>
                                  <p:subTnLst>
                                    <p:animClr clrSpc="rgb" dir="cw">
                                      <p:cBhvr override="childStyle">
                                        <p:cTn dur="1" fill="hold" display="0" masterRel="nextClick" afterEffect="1"/>
                                        <p:tgtEl>
                                          <p:spTgt spid="21507">
                                            <p:txEl>
                                              <p:pRg st="0" end="0"/>
                                            </p:txEl>
                                          </p:spTgt>
                                        </p:tgtEl>
                                        <p:attrNameLst>
                                          <p:attrName>ppt_c</p:attrName>
                                        </p:attrNameLst>
                                      </p:cBhvr>
                                      <p:to>
                                        <a:srgbClr val="FFFFFF"/>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ox(in)">
                                      <p:cBhvr>
                                        <p:cTn id="12" dur="500"/>
                                        <p:tgtEl>
                                          <p:spTgt spid="21507">
                                            <p:txEl>
                                              <p:pRg st="1" end="1"/>
                                            </p:txEl>
                                          </p:spTgt>
                                        </p:tgtEl>
                                      </p:cBhvr>
                                    </p:animEffect>
                                  </p:childTnLst>
                                  <p:subTnLst>
                                    <p:animClr clrSpc="rgb" dir="cw">
                                      <p:cBhvr override="childStyle">
                                        <p:cTn dur="1" fill="hold" display="0" masterRel="nextClick" afterEffect="1"/>
                                        <p:tgtEl>
                                          <p:spTgt spid="21507">
                                            <p:txEl>
                                              <p:pRg st="1" end="1"/>
                                            </p:txEl>
                                          </p:spTgt>
                                        </p:tgtEl>
                                        <p:attrNameLst>
                                          <p:attrName>ppt_c</p:attrName>
                                        </p:attrNameLst>
                                      </p:cBhvr>
                                      <p:to>
                                        <a:srgbClr val="FFFFF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ox(in)">
                                      <p:cBhvr>
                                        <p:cTn id="17" dur="500"/>
                                        <p:tgtEl>
                                          <p:spTgt spid="21507">
                                            <p:txEl>
                                              <p:pRg st="2" end="2"/>
                                            </p:txEl>
                                          </p:spTgt>
                                        </p:tgtEl>
                                      </p:cBhvr>
                                    </p:animEffect>
                                  </p:childTnLst>
                                  <p:subTnLst>
                                    <p:animClr clrSpc="rgb" dir="cw">
                                      <p:cBhvr override="childStyle">
                                        <p:cTn dur="1" fill="hold" display="0" masterRel="nextClick" afterEffect="1"/>
                                        <p:tgtEl>
                                          <p:spTgt spid="21507">
                                            <p:txEl>
                                              <p:pRg st="2" end="2"/>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latin typeface="Times New Roman" charset="0"/>
              <a:ea typeface="ＭＳ Ｐゴシック" charset="0"/>
              <a:cs typeface="ＭＳ Ｐゴシック" charset="0"/>
            </a:endParaRPr>
          </a:p>
        </p:txBody>
      </p:sp>
      <p:pic>
        <p:nvPicPr>
          <p:cNvPr id="30724" name="Picture 4" descr="06_F07a"/>
          <p:cNvPicPr>
            <a:picLocks noChangeAspect="1" noChangeArrowheads="1"/>
          </p:cNvPicPr>
          <p:nvPr/>
        </p:nvPicPr>
        <p:blipFill>
          <a:blip r:embed="rId4">
            <a:extLst>
              <a:ext uri="{28A0092B-C50C-407E-A947-70E740481C1C}">
                <a14:useLocalDpi xmlns:a14="http://schemas.microsoft.com/office/drawing/2010/main" val="0"/>
              </a:ext>
            </a:extLst>
          </a:blip>
          <a:srcRect t="6363"/>
          <a:stretch>
            <a:fillRect/>
          </a:stretch>
        </p:blipFill>
        <p:spPr bwMode="auto">
          <a:xfrm>
            <a:off x="178455" y="1339297"/>
            <a:ext cx="9677934" cy="4589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 Box 5"/>
          <p:cNvSpPr txBox="1">
            <a:spLocks noChangeArrowheads="1"/>
          </p:cNvSpPr>
          <p:nvPr/>
        </p:nvSpPr>
        <p:spPr bwMode="auto">
          <a:xfrm>
            <a:off x="2778177" y="5987529"/>
            <a:ext cx="4312885" cy="577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sz="1600" i="1" dirty="0"/>
              <a:t>________________</a:t>
            </a:r>
            <a:r>
              <a:rPr lang="en-US" sz="1600" dirty="0"/>
              <a:t>= the amount of energy required to do the reaction</a:t>
            </a:r>
          </a:p>
        </p:txBody>
      </p:sp>
      <p:sp>
        <p:nvSpPr>
          <p:cNvPr id="6" name="Rectangle 5"/>
          <p:cNvSpPr/>
          <p:nvPr>
            <p:custDataLst>
              <p:tags r:id="rId1"/>
            </p:custDataLst>
          </p:nvPr>
        </p:nvSpPr>
        <p:spPr>
          <a:xfrm>
            <a:off x="2635249" y="5879807"/>
            <a:ext cx="2669740" cy="369332"/>
          </a:xfrm>
          <a:prstGeom prst="rect">
            <a:avLst/>
          </a:prstGeom>
        </p:spPr>
        <p:txBody>
          <a:bodyPr wrap="square">
            <a:spAutoFit/>
          </a:bodyPr>
          <a:lstStyle/>
          <a:p>
            <a:r>
              <a:rPr lang="en-US" dirty="0">
                <a:solidFill>
                  <a:srgbClr val="FF0000"/>
                </a:solidFill>
                <a:latin typeface="Helvetica" charset="0"/>
                <a:ea typeface="ＭＳ Ｐゴシック" charset="0"/>
                <a:cs typeface="ＭＳ Ｐゴシック" charset="0"/>
              </a:rPr>
              <a:t>Activation energy</a:t>
            </a:r>
            <a:endParaRPr lang="en-US" dirty="0"/>
          </a:p>
        </p:txBody>
      </p:sp>
    </p:spTree>
    <p:extLst>
      <p:ext uri="{BB962C8B-B14F-4D97-AF65-F5344CB8AC3E}">
        <p14:creationId xmlns:p14="http://schemas.microsoft.com/office/powerpoint/2010/main" val="81101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 y="-7147"/>
            <a:ext cx="9148283" cy="6872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ext Box 4"/>
          <p:cNvSpPr txBox="1">
            <a:spLocks noChangeArrowheads="1"/>
          </p:cNvSpPr>
          <p:nvPr/>
        </p:nvSpPr>
        <p:spPr bwMode="auto">
          <a:xfrm>
            <a:off x="1881622" y="80044"/>
            <a:ext cx="1975635"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Without enzyme</a:t>
            </a:r>
            <a:endParaRPr lang="en-US"/>
          </a:p>
        </p:txBody>
      </p:sp>
      <p:sp>
        <p:nvSpPr>
          <p:cNvPr id="32772" name="Text Box 5"/>
          <p:cNvSpPr txBox="1">
            <a:spLocks noChangeArrowheads="1"/>
          </p:cNvSpPr>
          <p:nvPr/>
        </p:nvSpPr>
        <p:spPr bwMode="auto">
          <a:xfrm>
            <a:off x="2349887" y="564593"/>
            <a:ext cx="998304"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lactose</a:t>
            </a:r>
            <a:endParaRPr lang="en-US"/>
          </a:p>
        </p:txBody>
      </p:sp>
      <p:sp>
        <p:nvSpPr>
          <p:cNvPr id="32773" name="Text Box 6"/>
          <p:cNvSpPr txBox="1">
            <a:spLocks noChangeArrowheads="1"/>
          </p:cNvSpPr>
          <p:nvPr/>
        </p:nvSpPr>
        <p:spPr bwMode="auto">
          <a:xfrm>
            <a:off x="2064360" y="3659125"/>
            <a:ext cx="1610851"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With enzyme</a:t>
            </a:r>
            <a:endParaRPr lang="en-US"/>
          </a:p>
        </p:txBody>
      </p:sp>
      <p:sp>
        <p:nvSpPr>
          <p:cNvPr id="32774" name="Text Box 7"/>
          <p:cNvSpPr txBox="1">
            <a:spLocks noChangeArrowheads="1"/>
          </p:cNvSpPr>
          <p:nvPr/>
        </p:nvSpPr>
        <p:spPr bwMode="auto">
          <a:xfrm>
            <a:off x="2349887" y="4566760"/>
            <a:ext cx="998304"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lactose</a:t>
            </a:r>
            <a:endParaRPr lang="en-US"/>
          </a:p>
        </p:txBody>
      </p:sp>
      <p:sp>
        <p:nvSpPr>
          <p:cNvPr id="32775" name="Text Box 8"/>
          <p:cNvSpPr txBox="1">
            <a:spLocks noChangeArrowheads="1"/>
          </p:cNvSpPr>
          <p:nvPr/>
        </p:nvSpPr>
        <p:spPr bwMode="auto">
          <a:xfrm>
            <a:off x="4862524" y="4666814"/>
            <a:ext cx="1249975"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glucose +</a:t>
            </a:r>
          </a:p>
        </p:txBody>
      </p:sp>
      <p:sp>
        <p:nvSpPr>
          <p:cNvPr id="32776" name="Text Box 9"/>
          <p:cNvSpPr txBox="1">
            <a:spLocks noChangeArrowheads="1"/>
          </p:cNvSpPr>
          <p:nvPr/>
        </p:nvSpPr>
        <p:spPr bwMode="auto">
          <a:xfrm>
            <a:off x="6061736" y="4681107"/>
            <a:ext cx="1272016"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galactose</a:t>
            </a:r>
            <a:endParaRPr lang="en-US"/>
          </a:p>
        </p:txBody>
      </p:sp>
      <p:sp>
        <p:nvSpPr>
          <p:cNvPr id="32777" name="AutoShape 10"/>
          <p:cNvSpPr>
            <a:spLocks/>
          </p:cNvSpPr>
          <p:nvPr/>
        </p:nvSpPr>
        <p:spPr bwMode="auto">
          <a:xfrm>
            <a:off x="6424356" y="5391492"/>
            <a:ext cx="67099" cy="228695"/>
          </a:xfrm>
          <a:prstGeom prst="rightBrace">
            <a:avLst>
              <a:gd name="adj1" fmla="val 28369"/>
              <a:gd name="adj2" fmla="val 5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2269" tIns="41134" rIns="82269" bIns="41134" anchor="ctr"/>
          <a:lstStyle/>
          <a:p>
            <a:endParaRPr lang="en-US"/>
          </a:p>
        </p:txBody>
      </p:sp>
      <p:sp>
        <p:nvSpPr>
          <p:cNvPr id="32778" name="AutoShape 11"/>
          <p:cNvSpPr>
            <a:spLocks/>
          </p:cNvSpPr>
          <p:nvPr/>
        </p:nvSpPr>
        <p:spPr bwMode="auto">
          <a:xfrm>
            <a:off x="6424356" y="5648774"/>
            <a:ext cx="67099" cy="560303"/>
          </a:xfrm>
          <a:prstGeom prst="rightBrace">
            <a:avLst>
              <a:gd name="adj1" fmla="val 69503"/>
              <a:gd name="adj2" fmla="val 5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2269" tIns="41134" rIns="82269" bIns="41134" anchor="ctr"/>
          <a:lstStyle/>
          <a:p>
            <a:endParaRPr lang="en-US"/>
          </a:p>
        </p:txBody>
      </p:sp>
      <p:sp>
        <p:nvSpPr>
          <p:cNvPr id="32779" name="Text Box 12"/>
          <p:cNvSpPr txBox="1">
            <a:spLocks noChangeArrowheads="1"/>
          </p:cNvSpPr>
          <p:nvPr/>
        </p:nvSpPr>
        <p:spPr bwMode="auto">
          <a:xfrm>
            <a:off x="6507159" y="1257824"/>
            <a:ext cx="2131927" cy="485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lnSpc>
                <a:spcPct val="80000"/>
              </a:lnSpc>
            </a:pPr>
            <a:r>
              <a:rPr lang="en-US" sz="1600"/>
              <a:t>activation energy </a:t>
            </a:r>
          </a:p>
          <a:p>
            <a:pPr>
              <a:lnSpc>
                <a:spcPct val="80000"/>
              </a:lnSpc>
            </a:pPr>
            <a:r>
              <a:rPr lang="en-US" sz="1600"/>
              <a:t>without enzyme</a:t>
            </a:r>
            <a:endParaRPr lang="en-US"/>
          </a:p>
        </p:txBody>
      </p:sp>
      <p:sp>
        <p:nvSpPr>
          <p:cNvPr id="32780" name="Text Box 13"/>
          <p:cNvSpPr txBox="1">
            <a:spLocks noChangeArrowheads="1"/>
          </p:cNvSpPr>
          <p:nvPr/>
        </p:nvSpPr>
        <p:spPr bwMode="auto">
          <a:xfrm>
            <a:off x="6530001" y="5733106"/>
            <a:ext cx="2412553"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net energy released</a:t>
            </a:r>
            <a:endParaRPr lang="en-US"/>
          </a:p>
        </p:txBody>
      </p:sp>
      <p:sp>
        <p:nvSpPr>
          <p:cNvPr id="32781" name="Text Box 14"/>
          <p:cNvSpPr txBox="1">
            <a:spLocks noChangeArrowheads="1"/>
          </p:cNvSpPr>
          <p:nvPr/>
        </p:nvSpPr>
        <p:spPr bwMode="auto">
          <a:xfrm>
            <a:off x="4931050" y="564593"/>
            <a:ext cx="2424275" cy="32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r>
              <a:rPr lang="en-US" sz="1600"/>
              <a:t>glucose + galactose</a:t>
            </a:r>
          </a:p>
        </p:txBody>
      </p:sp>
      <p:sp>
        <p:nvSpPr>
          <p:cNvPr id="32782" name="AutoShape 16"/>
          <p:cNvSpPr>
            <a:spLocks/>
          </p:cNvSpPr>
          <p:nvPr/>
        </p:nvSpPr>
        <p:spPr bwMode="auto">
          <a:xfrm>
            <a:off x="6407224" y="983390"/>
            <a:ext cx="91369" cy="1066292"/>
          </a:xfrm>
          <a:prstGeom prst="rightBrace">
            <a:avLst>
              <a:gd name="adj1" fmla="val 97135"/>
              <a:gd name="adj2" fmla="val 5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2269" tIns="41134" rIns="82269" bIns="41134" anchor="ctr"/>
          <a:lstStyle/>
          <a:p>
            <a:endParaRPr lang="en-US"/>
          </a:p>
        </p:txBody>
      </p:sp>
      <p:sp>
        <p:nvSpPr>
          <p:cNvPr id="32783" name="AutoShape 17"/>
          <p:cNvSpPr>
            <a:spLocks/>
          </p:cNvSpPr>
          <p:nvPr/>
        </p:nvSpPr>
        <p:spPr bwMode="auto">
          <a:xfrm>
            <a:off x="6411508" y="2069693"/>
            <a:ext cx="67098" cy="557445"/>
          </a:xfrm>
          <a:prstGeom prst="rightBrace">
            <a:avLst>
              <a:gd name="adj1" fmla="val 69149"/>
              <a:gd name="adj2" fmla="val 50000"/>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82269" tIns="41134" rIns="82269" bIns="41134" anchor="ctr"/>
          <a:lstStyle/>
          <a:p>
            <a:endParaRPr lang="en-US"/>
          </a:p>
        </p:txBody>
      </p:sp>
      <p:sp>
        <p:nvSpPr>
          <p:cNvPr id="32784" name="Text Box 18"/>
          <p:cNvSpPr txBox="1">
            <a:spLocks noChangeArrowheads="1"/>
          </p:cNvSpPr>
          <p:nvPr/>
        </p:nvSpPr>
        <p:spPr bwMode="auto">
          <a:xfrm>
            <a:off x="6507159" y="5237122"/>
            <a:ext cx="2131927" cy="485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lnSpc>
                <a:spcPct val="80000"/>
              </a:lnSpc>
            </a:pPr>
            <a:r>
              <a:rPr lang="en-US" sz="1600"/>
              <a:t>activation energy </a:t>
            </a:r>
          </a:p>
          <a:p>
            <a:pPr>
              <a:lnSpc>
                <a:spcPct val="80000"/>
              </a:lnSpc>
            </a:pPr>
            <a:r>
              <a:rPr lang="en-US" sz="1600"/>
              <a:t>with enzyme</a:t>
            </a:r>
            <a:endParaRPr lang="en-US"/>
          </a:p>
        </p:txBody>
      </p:sp>
      <p:sp>
        <p:nvSpPr>
          <p:cNvPr id="32785" name="Text Box 19"/>
          <p:cNvSpPr txBox="1">
            <a:spLocks noChangeArrowheads="1"/>
          </p:cNvSpPr>
          <p:nvPr/>
        </p:nvSpPr>
        <p:spPr bwMode="auto">
          <a:xfrm>
            <a:off x="6510014" y="2115432"/>
            <a:ext cx="2871513" cy="485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lnSpc>
                <a:spcPct val="80000"/>
              </a:lnSpc>
            </a:pPr>
            <a:r>
              <a:rPr lang="en-US" sz="1600"/>
              <a:t>net energy released</a:t>
            </a:r>
          </a:p>
          <a:p>
            <a:pPr>
              <a:lnSpc>
                <a:spcPct val="80000"/>
              </a:lnSpc>
            </a:pPr>
            <a:r>
              <a:rPr lang="en-US" sz="1600"/>
              <a:t>from splitting of lactose</a:t>
            </a:r>
            <a:endParaRPr lang="en-US"/>
          </a:p>
        </p:txBody>
      </p:sp>
      <p:sp>
        <p:nvSpPr>
          <p:cNvPr id="32786" name="Line 21"/>
          <p:cNvSpPr>
            <a:spLocks noChangeShapeType="1"/>
          </p:cNvSpPr>
          <p:nvPr/>
        </p:nvSpPr>
        <p:spPr bwMode="auto">
          <a:xfrm>
            <a:off x="7379444" y="4147961"/>
            <a:ext cx="598178" cy="105914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2269" tIns="41134" rIns="82269" bIns="41134"/>
          <a:lstStyle/>
          <a:p>
            <a:endParaRPr lang="en-US"/>
          </a:p>
        </p:txBody>
      </p:sp>
      <p:sp>
        <p:nvSpPr>
          <p:cNvPr id="32787" name="Text Box 22"/>
          <p:cNvSpPr txBox="1">
            <a:spLocks noChangeArrowheads="1"/>
          </p:cNvSpPr>
          <p:nvPr/>
        </p:nvSpPr>
        <p:spPr bwMode="auto">
          <a:xfrm>
            <a:off x="4625536" y="3377544"/>
            <a:ext cx="4312885" cy="577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sz="1600" i="1">
                <a:solidFill>
                  <a:srgbClr val="0BE34E"/>
                </a:solidFill>
              </a:rPr>
              <a:t>Activation Energy</a:t>
            </a:r>
            <a:r>
              <a:rPr lang="en-US" sz="1600">
                <a:solidFill>
                  <a:srgbClr val="0BE34E"/>
                </a:solidFill>
              </a:rPr>
              <a:t> = the amount of energy required to do the reaction</a:t>
            </a:r>
          </a:p>
        </p:txBody>
      </p:sp>
      <p:sp>
        <p:nvSpPr>
          <p:cNvPr id="32788" name="Text Box 23"/>
          <p:cNvSpPr txBox="1">
            <a:spLocks noChangeArrowheads="1"/>
          </p:cNvSpPr>
          <p:nvPr>
            <p:custDataLst>
              <p:tags r:id="rId1"/>
            </p:custDataLst>
          </p:nvPr>
        </p:nvSpPr>
        <p:spPr bwMode="auto">
          <a:xfrm>
            <a:off x="128487" y="2202622"/>
            <a:ext cx="1954432" cy="3776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i="1">
                <a:solidFill>
                  <a:srgbClr val="0BE34E"/>
                </a:solidFill>
              </a:rPr>
              <a:t>Enzymes = Proteins</a:t>
            </a:r>
            <a:r>
              <a:rPr lang="en-US">
                <a:solidFill>
                  <a:srgbClr val="0BE34E"/>
                </a:solidFill>
              </a:rPr>
              <a:t> that speed up reactions by lowering the activation energy</a:t>
            </a:r>
          </a:p>
        </p:txBody>
      </p:sp>
      <p:sp>
        <p:nvSpPr>
          <p:cNvPr id="32789" name="Line 24"/>
          <p:cNvSpPr>
            <a:spLocks noChangeShapeType="1"/>
          </p:cNvSpPr>
          <p:nvPr/>
        </p:nvSpPr>
        <p:spPr bwMode="auto">
          <a:xfrm>
            <a:off x="1815952" y="3176006"/>
            <a:ext cx="917969" cy="534575"/>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2269" tIns="41134" rIns="82269" bIns="41134"/>
          <a:lstStyle/>
          <a:p>
            <a:endParaRPr lang="en-US"/>
          </a:p>
        </p:txBody>
      </p:sp>
    </p:spTree>
    <p:extLst>
      <p:ext uri="{BB962C8B-B14F-4D97-AF65-F5344CB8AC3E}">
        <p14:creationId xmlns:p14="http://schemas.microsoft.com/office/powerpoint/2010/main" val="397880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05-09-L4-EnzymeFx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154" y="1759525"/>
            <a:ext cx="6869778" cy="4708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Text Box 8"/>
          <p:cNvSpPr txBox="1">
            <a:spLocks noChangeArrowheads="1"/>
          </p:cNvSpPr>
          <p:nvPr/>
        </p:nvSpPr>
        <p:spPr bwMode="auto">
          <a:xfrm>
            <a:off x="1163523" y="673222"/>
            <a:ext cx="5991782" cy="741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kumimoji="1" lang="en-US" sz="4300">
                <a:solidFill>
                  <a:schemeClr val="tx2"/>
                </a:solidFill>
              </a:rPr>
              <a:t>Enzymes</a:t>
            </a:r>
            <a:endParaRPr lang="en-US" sz="4300"/>
          </a:p>
        </p:txBody>
      </p:sp>
      <p:sp>
        <p:nvSpPr>
          <p:cNvPr id="36868" name="Text Box 9"/>
          <p:cNvSpPr txBox="1">
            <a:spLocks noChangeArrowheads="1"/>
          </p:cNvSpPr>
          <p:nvPr/>
        </p:nvSpPr>
        <p:spPr bwMode="auto">
          <a:xfrm>
            <a:off x="5457848" y="471896"/>
            <a:ext cx="2788170" cy="15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i="1" dirty="0">
                <a:solidFill>
                  <a:srgbClr val="000000"/>
                </a:solidFill>
              </a:rPr>
              <a:t>__________</a:t>
            </a:r>
            <a:r>
              <a:rPr lang="en-US" dirty="0">
                <a:solidFill>
                  <a:srgbClr val="000000"/>
                </a:solidFill>
              </a:rPr>
              <a:t> = what the enzymes works on</a:t>
            </a:r>
          </a:p>
        </p:txBody>
      </p:sp>
      <p:sp>
        <p:nvSpPr>
          <p:cNvPr id="36869" name="Line 10"/>
          <p:cNvSpPr>
            <a:spLocks noChangeShapeType="1"/>
          </p:cNvSpPr>
          <p:nvPr/>
        </p:nvSpPr>
        <p:spPr bwMode="auto">
          <a:xfrm flipH="1">
            <a:off x="5584907" y="1572281"/>
            <a:ext cx="950805" cy="758983"/>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2269" tIns="41134" rIns="82269" bIns="41134"/>
          <a:lstStyle/>
          <a:p>
            <a:endParaRPr lang="en-US"/>
          </a:p>
        </p:txBody>
      </p:sp>
      <p:sp>
        <p:nvSpPr>
          <p:cNvPr id="36870" name="Text Box 11"/>
          <p:cNvSpPr txBox="1">
            <a:spLocks noChangeArrowheads="1"/>
          </p:cNvSpPr>
          <p:nvPr/>
        </p:nvSpPr>
        <p:spPr bwMode="auto">
          <a:xfrm>
            <a:off x="4292898" y="3591946"/>
            <a:ext cx="1613227" cy="1191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i="1" dirty="0"/>
              <a:t>________ </a:t>
            </a:r>
            <a:r>
              <a:rPr lang="en-US" dirty="0"/>
              <a:t>= what is made</a:t>
            </a:r>
          </a:p>
        </p:txBody>
      </p:sp>
      <p:sp>
        <p:nvSpPr>
          <p:cNvPr id="36871" name="Line 12"/>
          <p:cNvSpPr>
            <a:spLocks noChangeShapeType="1"/>
          </p:cNvSpPr>
          <p:nvPr/>
        </p:nvSpPr>
        <p:spPr bwMode="auto">
          <a:xfrm flipH="1">
            <a:off x="3022303" y="3977869"/>
            <a:ext cx="1324845" cy="66321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2269" tIns="41134" rIns="82269" bIns="41134"/>
          <a:lstStyle/>
          <a:p>
            <a:endParaRPr lang="en-US"/>
          </a:p>
        </p:txBody>
      </p:sp>
      <p:sp>
        <p:nvSpPr>
          <p:cNvPr id="8" name="Rectangle 7"/>
          <p:cNvSpPr/>
          <p:nvPr>
            <p:custDataLst>
              <p:tags r:id="rId1"/>
            </p:custDataLst>
          </p:nvPr>
        </p:nvSpPr>
        <p:spPr>
          <a:xfrm>
            <a:off x="5272192" y="301361"/>
            <a:ext cx="2669740" cy="584776"/>
          </a:xfrm>
          <a:prstGeom prst="rect">
            <a:avLst/>
          </a:prstGeom>
        </p:spPr>
        <p:txBody>
          <a:bodyPr wrap="square">
            <a:spAutoFit/>
          </a:bodyPr>
          <a:lstStyle/>
          <a:p>
            <a:r>
              <a:rPr lang="en-US" sz="3200" dirty="0">
                <a:solidFill>
                  <a:srgbClr val="FF0000"/>
                </a:solidFill>
                <a:latin typeface="Helvetica" charset="0"/>
                <a:ea typeface="ＭＳ Ｐゴシック" charset="0"/>
                <a:cs typeface="ＭＳ Ｐゴシック" charset="0"/>
              </a:rPr>
              <a:t>Substrate</a:t>
            </a:r>
            <a:endParaRPr lang="en-US" sz="3200" dirty="0"/>
          </a:p>
        </p:txBody>
      </p:sp>
      <p:sp>
        <p:nvSpPr>
          <p:cNvPr id="9" name="Rectangle 8"/>
          <p:cNvSpPr/>
          <p:nvPr>
            <p:custDataLst>
              <p:tags r:id="rId2"/>
            </p:custDataLst>
          </p:nvPr>
        </p:nvSpPr>
        <p:spPr>
          <a:xfrm>
            <a:off x="4347148" y="3415630"/>
            <a:ext cx="2669740" cy="584776"/>
          </a:xfrm>
          <a:prstGeom prst="rect">
            <a:avLst/>
          </a:prstGeom>
        </p:spPr>
        <p:txBody>
          <a:bodyPr wrap="square">
            <a:spAutoFit/>
          </a:bodyPr>
          <a:lstStyle/>
          <a:p>
            <a:r>
              <a:rPr lang="en-US" sz="3200" dirty="0">
                <a:solidFill>
                  <a:srgbClr val="FF0000"/>
                </a:solidFill>
                <a:latin typeface="Helvetica" charset="0"/>
                <a:ea typeface="ＭＳ Ｐゴシック" charset="0"/>
                <a:cs typeface="ＭＳ Ｐゴシック" charset="0"/>
              </a:rPr>
              <a:t>Product</a:t>
            </a:r>
            <a:endParaRPr lang="en-US" sz="3200" dirty="0"/>
          </a:p>
        </p:txBody>
      </p:sp>
    </p:spTree>
    <p:extLst>
      <p:ext uri="{BB962C8B-B14F-4D97-AF65-F5344CB8AC3E}">
        <p14:creationId xmlns:p14="http://schemas.microsoft.com/office/powerpoint/2010/main" val="243436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latin typeface="Times New Roman" charset="0"/>
                <a:ea typeface="ＭＳ Ｐゴシック" charset="0"/>
                <a:cs typeface="ＭＳ Ｐゴシック" charset="0"/>
              </a:rPr>
              <a:t>Enzymes</a:t>
            </a:r>
          </a:p>
        </p:txBody>
      </p:sp>
      <p:sp>
        <p:nvSpPr>
          <p:cNvPr id="38915" name="Rectangle 3"/>
          <p:cNvSpPr>
            <a:spLocks noGrp="1" noChangeArrowheads="1"/>
          </p:cNvSpPr>
          <p:nvPr>
            <p:ph type="body" idx="1"/>
          </p:nvPr>
        </p:nvSpPr>
        <p:spPr/>
        <p:txBody>
          <a:bodyPr/>
          <a:lstStyle/>
          <a:p>
            <a:endParaRPr lang="en-US" dirty="0">
              <a:latin typeface="Times New Roman" charset="0"/>
              <a:ea typeface="ＭＳ Ｐゴシック" charset="0"/>
              <a:cs typeface="ＭＳ Ｐゴシック" charset="0"/>
            </a:endParaRPr>
          </a:p>
        </p:txBody>
      </p:sp>
      <p:pic>
        <p:nvPicPr>
          <p:cNvPr id="38916" name="Picture 4" descr="05-10-EnzymeInhibitio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44" y="1699492"/>
            <a:ext cx="6861212" cy="4270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Text Box 5"/>
          <p:cNvSpPr txBox="1">
            <a:spLocks noChangeArrowheads="1"/>
          </p:cNvSpPr>
          <p:nvPr/>
        </p:nvSpPr>
        <p:spPr bwMode="auto">
          <a:xfrm>
            <a:off x="349250" y="5960371"/>
            <a:ext cx="8572501" cy="452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dirty="0">
                <a:solidFill>
                  <a:srgbClr val="FF0000"/>
                </a:solidFill>
              </a:rPr>
              <a:t>Competitive Inhibitor    Noncompetitive inhibitor</a:t>
            </a:r>
          </a:p>
        </p:txBody>
      </p:sp>
      <p:sp>
        <p:nvSpPr>
          <p:cNvPr id="38918" name="Line 6"/>
          <p:cNvSpPr>
            <a:spLocks noChangeShapeType="1"/>
          </p:cNvSpPr>
          <p:nvPr/>
        </p:nvSpPr>
        <p:spPr bwMode="auto">
          <a:xfrm flipV="1">
            <a:off x="1824517" y="5600176"/>
            <a:ext cx="0" cy="471684"/>
          </a:xfrm>
          <a:prstGeom prst="line">
            <a:avLst/>
          </a:prstGeom>
          <a:noFill/>
          <a:ln w="889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2269" tIns="41134" rIns="82269" bIns="41134"/>
          <a:lstStyle/>
          <a:p>
            <a:endParaRPr lang="en-US"/>
          </a:p>
        </p:txBody>
      </p:sp>
      <p:sp>
        <p:nvSpPr>
          <p:cNvPr id="38919" name="Line 7"/>
          <p:cNvSpPr>
            <a:spLocks noChangeShapeType="1"/>
          </p:cNvSpPr>
          <p:nvPr/>
        </p:nvSpPr>
        <p:spPr bwMode="auto">
          <a:xfrm flipV="1">
            <a:off x="5773354" y="5617328"/>
            <a:ext cx="0" cy="428804"/>
          </a:xfrm>
          <a:prstGeom prst="line">
            <a:avLst/>
          </a:prstGeom>
          <a:noFill/>
          <a:ln w="889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2269" tIns="41134" rIns="82269" bIns="41134"/>
          <a:lstStyle/>
          <a:p>
            <a:endParaRPr lang="en-US"/>
          </a:p>
        </p:txBody>
      </p:sp>
      <p:sp>
        <p:nvSpPr>
          <p:cNvPr id="38920" name="Text Box 8"/>
          <p:cNvSpPr txBox="1">
            <a:spLocks noChangeArrowheads="1"/>
          </p:cNvSpPr>
          <p:nvPr/>
        </p:nvSpPr>
        <p:spPr bwMode="auto">
          <a:xfrm>
            <a:off x="809470" y="2731480"/>
            <a:ext cx="1961570" cy="821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dirty="0">
                <a:solidFill>
                  <a:srgbClr val="FF0000"/>
                </a:solidFill>
              </a:rPr>
              <a:t>Active Site</a:t>
            </a:r>
          </a:p>
        </p:txBody>
      </p:sp>
      <p:sp>
        <p:nvSpPr>
          <p:cNvPr id="38921" name="Text Box 9"/>
          <p:cNvSpPr txBox="1">
            <a:spLocks noChangeArrowheads="1"/>
          </p:cNvSpPr>
          <p:nvPr/>
        </p:nvSpPr>
        <p:spPr bwMode="auto">
          <a:xfrm>
            <a:off x="6030329" y="2857263"/>
            <a:ext cx="1961570" cy="821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69" tIns="41134" rIns="82269" bIns="41134">
            <a:spAutoFit/>
          </a:bodyPr>
          <a:lstStyle>
            <a:lvl1pPr>
              <a:defRPr sz="2400">
                <a:solidFill>
                  <a:schemeClr val="tx1"/>
                </a:solidFill>
                <a:latin typeface="Arial Black" charset="0"/>
                <a:ea typeface="ＭＳ Ｐゴシック" charset="0"/>
                <a:cs typeface="ＭＳ Ｐゴシック" charset="0"/>
              </a:defRPr>
            </a:lvl1pPr>
            <a:lvl2pPr marL="37931725" indent="-37474525">
              <a:defRPr sz="2400">
                <a:solidFill>
                  <a:schemeClr val="tx1"/>
                </a:solidFill>
                <a:latin typeface="Arial Black" charset="0"/>
                <a:ea typeface="ＭＳ Ｐゴシック" charset="0"/>
              </a:defRPr>
            </a:lvl2pPr>
            <a:lvl3pPr>
              <a:defRPr sz="2400">
                <a:solidFill>
                  <a:schemeClr val="tx1"/>
                </a:solidFill>
                <a:latin typeface="Arial Black" charset="0"/>
                <a:ea typeface="ＭＳ Ｐゴシック" charset="0"/>
              </a:defRPr>
            </a:lvl3pPr>
            <a:lvl4pPr>
              <a:defRPr sz="2400">
                <a:solidFill>
                  <a:schemeClr val="tx1"/>
                </a:solidFill>
                <a:latin typeface="Arial Black" charset="0"/>
                <a:ea typeface="ＭＳ Ｐゴシック" charset="0"/>
              </a:defRPr>
            </a:lvl4pPr>
            <a:lvl5pPr>
              <a:defRPr sz="2400">
                <a:solidFill>
                  <a:schemeClr val="tx1"/>
                </a:solidFill>
                <a:latin typeface="Arial Black" charset="0"/>
                <a:ea typeface="ＭＳ Ｐゴシック" charset="0"/>
              </a:defRPr>
            </a:lvl5pPr>
            <a:lvl6pPr marL="457200" eaLnBrk="0" fontAlgn="base" hangingPunct="0">
              <a:spcBef>
                <a:spcPct val="0"/>
              </a:spcBef>
              <a:spcAft>
                <a:spcPct val="0"/>
              </a:spcAft>
              <a:defRPr sz="2400">
                <a:solidFill>
                  <a:schemeClr val="tx1"/>
                </a:solidFill>
                <a:latin typeface="Arial Black" charset="0"/>
                <a:ea typeface="ＭＳ Ｐゴシック" charset="0"/>
              </a:defRPr>
            </a:lvl6pPr>
            <a:lvl7pPr marL="914400" eaLnBrk="0" fontAlgn="base" hangingPunct="0">
              <a:spcBef>
                <a:spcPct val="0"/>
              </a:spcBef>
              <a:spcAft>
                <a:spcPct val="0"/>
              </a:spcAft>
              <a:defRPr sz="2400">
                <a:solidFill>
                  <a:schemeClr val="tx1"/>
                </a:solidFill>
                <a:latin typeface="Arial Black" charset="0"/>
                <a:ea typeface="ＭＳ Ｐゴシック" charset="0"/>
              </a:defRPr>
            </a:lvl7pPr>
            <a:lvl8pPr marL="1371600" eaLnBrk="0" fontAlgn="base" hangingPunct="0">
              <a:spcBef>
                <a:spcPct val="0"/>
              </a:spcBef>
              <a:spcAft>
                <a:spcPct val="0"/>
              </a:spcAft>
              <a:defRPr sz="2400">
                <a:solidFill>
                  <a:schemeClr val="tx1"/>
                </a:solidFill>
                <a:latin typeface="Arial Black" charset="0"/>
                <a:ea typeface="ＭＳ Ｐゴシック" charset="0"/>
              </a:defRPr>
            </a:lvl8pPr>
            <a:lvl9pPr marL="1828800" eaLnBrk="0" fontAlgn="base" hangingPunct="0">
              <a:spcBef>
                <a:spcPct val="0"/>
              </a:spcBef>
              <a:spcAft>
                <a:spcPct val="0"/>
              </a:spcAft>
              <a:defRPr sz="2400">
                <a:solidFill>
                  <a:schemeClr val="tx1"/>
                </a:solidFill>
                <a:latin typeface="Arial Black" charset="0"/>
                <a:ea typeface="ＭＳ Ｐゴシック" charset="0"/>
              </a:defRPr>
            </a:lvl9pPr>
          </a:lstStyle>
          <a:p>
            <a:pPr>
              <a:spcBef>
                <a:spcPct val="50000"/>
              </a:spcBef>
            </a:pPr>
            <a:r>
              <a:rPr lang="en-US" dirty="0">
                <a:solidFill>
                  <a:srgbClr val="FF0000"/>
                </a:solidFill>
              </a:rPr>
              <a:t>Allosteric Site</a:t>
            </a:r>
          </a:p>
        </p:txBody>
      </p:sp>
    </p:spTree>
    <p:extLst>
      <p:ext uri="{BB962C8B-B14F-4D97-AF65-F5344CB8AC3E}">
        <p14:creationId xmlns:p14="http://schemas.microsoft.com/office/powerpoint/2010/main" val="2126080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_REMOVE" val="ToBeErased"/>
</p:tagLst>
</file>

<file path=ppt/tags/tag10.xml><?xml version="1.0" encoding="utf-8"?>
<p:tagLst xmlns:a="http://schemas.openxmlformats.org/drawingml/2006/main" xmlns:r="http://schemas.openxmlformats.org/officeDocument/2006/relationships" xmlns:p="http://schemas.openxmlformats.org/presentationml/2006/main">
  <p:tag name="RNR_REMOVE" val="ToBeErased"/>
</p:tagLst>
</file>

<file path=ppt/tags/tag11.xml><?xml version="1.0" encoding="utf-8"?>
<p:tagLst xmlns:a="http://schemas.openxmlformats.org/drawingml/2006/main" xmlns:r="http://schemas.openxmlformats.org/officeDocument/2006/relationships" xmlns:p="http://schemas.openxmlformats.org/presentationml/2006/main">
  <p:tag name="RNR_REMOVE" val="ToBeErased"/>
</p:tagLst>
</file>

<file path=ppt/tags/tag12.xml><?xml version="1.0" encoding="utf-8"?>
<p:tagLst xmlns:a="http://schemas.openxmlformats.org/drawingml/2006/main" xmlns:r="http://schemas.openxmlformats.org/officeDocument/2006/relationships" xmlns:p="http://schemas.openxmlformats.org/presentationml/2006/main">
  <p:tag name="RNR_REMOVE" val="ToBeErased"/>
</p:tagLst>
</file>

<file path=ppt/tags/tag13.xml><?xml version="1.0" encoding="utf-8"?>
<p:tagLst xmlns:a="http://schemas.openxmlformats.org/drawingml/2006/main" xmlns:r="http://schemas.openxmlformats.org/officeDocument/2006/relationships" xmlns:p="http://schemas.openxmlformats.org/presentationml/2006/main">
  <p:tag name="RNR_REMOVE" val="ToBeErased"/>
</p:tagLst>
</file>

<file path=ppt/tags/tag2.xml><?xml version="1.0" encoding="utf-8"?>
<p:tagLst xmlns:a="http://schemas.openxmlformats.org/drawingml/2006/main" xmlns:r="http://schemas.openxmlformats.org/officeDocument/2006/relationships" xmlns:p="http://schemas.openxmlformats.org/presentationml/2006/main">
  <p:tag name="RNR_REMOVE" val="ToBeErased"/>
</p:tagLst>
</file>

<file path=ppt/tags/tag3.xml><?xml version="1.0" encoding="utf-8"?>
<p:tagLst xmlns:a="http://schemas.openxmlformats.org/drawingml/2006/main" xmlns:r="http://schemas.openxmlformats.org/officeDocument/2006/relationships" xmlns:p="http://schemas.openxmlformats.org/presentationml/2006/main">
  <p:tag name="RNR_REMOVE" val="ToBeErased"/>
</p:tagLst>
</file>

<file path=ppt/tags/tag4.xml><?xml version="1.0" encoding="utf-8"?>
<p:tagLst xmlns:a="http://schemas.openxmlformats.org/drawingml/2006/main" xmlns:r="http://schemas.openxmlformats.org/officeDocument/2006/relationships" xmlns:p="http://schemas.openxmlformats.org/presentationml/2006/main">
  <p:tag name="RNR_REMOVE" val="ToBeErased"/>
</p:tagLst>
</file>

<file path=ppt/tags/tag5.xml><?xml version="1.0" encoding="utf-8"?>
<p:tagLst xmlns:a="http://schemas.openxmlformats.org/drawingml/2006/main" xmlns:r="http://schemas.openxmlformats.org/officeDocument/2006/relationships" xmlns:p="http://schemas.openxmlformats.org/presentationml/2006/main">
  <p:tag name="RNR_REMOVE" val="ToBeErased"/>
</p:tagLst>
</file>

<file path=ppt/tags/tag6.xml><?xml version="1.0" encoding="utf-8"?>
<p:tagLst xmlns:a="http://schemas.openxmlformats.org/drawingml/2006/main" xmlns:r="http://schemas.openxmlformats.org/officeDocument/2006/relationships" xmlns:p="http://schemas.openxmlformats.org/presentationml/2006/main">
  <p:tag name="RNR_REMOVE" val="ToBeErased"/>
</p:tagLst>
</file>

<file path=ppt/tags/tag7.xml><?xml version="1.0" encoding="utf-8"?>
<p:tagLst xmlns:a="http://schemas.openxmlformats.org/drawingml/2006/main" xmlns:r="http://schemas.openxmlformats.org/officeDocument/2006/relationships" xmlns:p="http://schemas.openxmlformats.org/presentationml/2006/main">
  <p:tag name="RNR_REMOVE" val="ToBeErased"/>
</p:tagLst>
</file>

<file path=ppt/tags/tag8.xml><?xml version="1.0" encoding="utf-8"?>
<p:tagLst xmlns:a="http://schemas.openxmlformats.org/drawingml/2006/main" xmlns:r="http://schemas.openxmlformats.org/officeDocument/2006/relationships" xmlns:p="http://schemas.openxmlformats.org/presentationml/2006/main">
  <p:tag name="RNR_REMOVE" val="ToBeErased"/>
</p:tagLst>
</file>

<file path=ppt/tags/tag9.xml><?xml version="1.0" encoding="utf-8"?>
<p:tagLst xmlns:a="http://schemas.openxmlformats.org/drawingml/2006/main" xmlns:r="http://schemas.openxmlformats.org/officeDocument/2006/relationships" xmlns:p="http://schemas.openxmlformats.org/presentationml/2006/main">
  <p:tag name="RNR_REMOVE" val="ToBeErase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TotalTime>
  <Words>662</Words>
  <Application>Microsoft Macintosh PowerPoint</Application>
  <PresentationFormat>On-screen Show (4:3)</PresentationFormat>
  <Paragraphs>110</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Arial Black</vt:lpstr>
      <vt:lpstr>Calibri</vt:lpstr>
      <vt:lpstr>Helvetica</vt:lpstr>
      <vt:lpstr>Times New Roman</vt:lpstr>
      <vt:lpstr>Office Theme</vt:lpstr>
      <vt:lpstr>PowerPoint Presentation</vt:lpstr>
      <vt:lpstr>Protein structure:  Quaternary (Hemoglobin)</vt:lpstr>
      <vt:lpstr>Protein _________</vt:lpstr>
      <vt:lpstr>I. MICROBIAL PHYSIOLOGY</vt:lpstr>
      <vt:lpstr>A._________</vt:lpstr>
      <vt:lpstr>PowerPoint Presentation</vt:lpstr>
      <vt:lpstr>PowerPoint Presentation</vt:lpstr>
      <vt:lpstr>PowerPoint Presentation</vt:lpstr>
      <vt:lpstr>Enzymes</vt:lpstr>
      <vt:lpstr>enzyme activity vs temperature</vt:lpstr>
      <vt:lpstr>pH</vt:lpstr>
      <vt:lpstr>Naming of enzymes</vt:lpstr>
      <vt:lpstr>Types of Enzymes based on location</vt:lpstr>
      <vt:lpstr>Constitutive vs Induced Enzymes</vt:lpstr>
      <vt:lpstr>Classification of organisms by  oxygen use (study table 6.1)</vt:lpstr>
      <vt:lpstr>Growth at different oxygen levels</vt:lpstr>
      <vt:lpstr>Growth speed vs temperature</vt:lpstr>
      <vt:lpstr>F. Classification by temperature requirements</vt:lpstr>
      <vt:lpstr>Growth versus temperature</vt:lpstr>
    </vt:vector>
  </TitlesOfParts>
  <Company>Mt. SAC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Metabolism &amp; Growth</dc:title>
  <dc:creator>Tim Revell</dc:creator>
  <cp:lastModifiedBy>Revell, Timothy</cp:lastModifiedBy>
  <cp:revision>12</cp:revision>
  <dcterms:created xsi:type="dcterms:W3CDTF">2012-01-10T06:07:38Z</dcterms:created>
  <dcterms:modified xsi:type="dcterms:W3CDTF">2020-02-07T14:11:16Z</dcterms:modified>
</cp:coreProperties>
</file>